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5" r:id="rId2"/>
    <p:sldId id="336" r:id="rId3"/>
    <p:sldId id="290" r:id="rId4"/>
    <p:sldId id="348" r:id="rId5"/>
    <p:sldId id="347" r:id="rId6"/>
    <p:sldId id="349" r:id="rId7"/>
    <p:sldId id="256" r:id="rId8"/>
    <p:sldId id="257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3" r:id="rId21"/>
    <p:sldId id="361" r:id="rId22"/>
    <p:sldId id="362" r:id="rId23"/>
    <p:sldId id="364" r:id="rId24"/>
    <p:sldId id="365" r:id="rId25"/>
    <p:sldId id="3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251"/>
    <a:srgbClr val="1D6F5A"/>
    <a:srgbClr val="FFFF66"/>
    <a:srgbClr val="2BA687"/>
    <a:srgbClr val="C6E5A4"/>
    <a:srgbClr val="FFFFFF"/>
    <a:srgbClr val="2BB1E0"/>
    <a:srgbClr val="48CFAD"/>
    <a:srgbClr val="30B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FD83E-8C96-40A1-8F44-380445D86E29}" v="7289" dt="2022-06-27T09:16:46.526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0927" autoAdjust="0"/>
  </p:normalViewPr>
  <p:slideViewPr>
    <p:cSldViewPr showGuides="1">
      <p:cViewPr varScale="1">
        <p:scale>
          <a:sx n="64" d="100"/>
          <a:sy n="64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34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30B-4747-B12D-E3B1050AEC06}"/>
              </c:ext>
            </c:extLst>
          </c:dPt>
          <c:cat>
            <c:strRef>
              <c:f>Sheet1!$A$2:$A$5</c:f>
              <c:strCache>
                <c:ptCount val="3"/>
                <c:pt idx="0">
                  <c:v>6 Tháng 2020</c:v>
                </c:pt>
                <c:pt idx="1">
                  <c:v>6 Tháng 2021</c:v>
                </c:pt>
                <c:pt idx="2">
                  <c:v>6 Tháng 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1.96</c:v>
                </c:pt>
                <c:pt idx="1">
                  <c:v>5.79</c:v>
                </c:pt>
                <c:pt idx="2">
                  <c:v>4.9800000000000004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0B-4747-B12D-E3B1050AEC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6 Tháng 2020</c:v>
                </c:pt>
                <c:pt idx="1">
                  <c:v>6 Tháng 2021</c:v>
                </c:pt>
                <c:pt idx="2">
                  <c:v>6 Tháng 2022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F30B-4747-B12D-E3B1050AEC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6 Tháng 2020</c:v>
                </c:pt>
                <c:pt idx="1">
                  <c:v>6 Tháng 2021</c:v>
                </c:pt>
                <c:pt idx="2">
                  <c:v>6 Tháng 2022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30B-4747-B12D-E3B1050AE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62"/>
        <c:shape val="box"/>
        <c:axId val="646322056"/>
        <c:axId val="646323696"/>
        <c:axId val="0"/>
      </c:bar3DChart>
      <c:catAx>
        <c:axId val="64632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6323696"/>
        <c:crosses val="autoZero"/>
        <c:auto val="1"/>
        <c:lblAlgn val="ctr"/>
        <c:lblOffset val="100"/>
        <c:noMultiLvlLbl val="0"/>
      </c:catAx>
      <c:valAx>
        <c:axId val="646323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6322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Hậu Giang</c:v>
                </c:pt>
                <c:pt idx="1">
                  <c:v>Cần Thơ </c:v>
                </c:pt>
                <c:pt idx="2">
                  <c:v>Bạc Liêu</c:v>
                </c:pt>
                <c:pt idx="3">
                  <c:v>Vĩnh Long</c:v>
                </c:pt>
                <c:pt idx="4">
                  <c:v>Sóc Trăng</c:v>
                </c:pt>
                <c:pt idx="5">
                  <c:v>Long An</c:v>
                </c:pt>
                <c:pt idx="6">
                  <c:v>An Giang</c:v>
                </c:pt>
                <c:pt idx="7">
                  <c:v>Kiên Giang</c:v>
                </c:pt>
                <c:pt idx="8">
                  <c:v>Cà Mau</c:v>
                </c:pt>
                <c:pt idx="9">
                  <c:v>Tiền Giang</c:v>
                </c:pt>
                <c:pt idx="10">
                  <c:v>Cà Mau</c:v>
                </c:pt>
                <c:pt idx="11">
                  <c:v>Tiền Giang</c:v>
                </c:pt>
                <c:pt idx="12">
                  <c:v>Bến Tre</c:v>
                </c:pt>
                <c:pt idx="13">
                  <c:v>Đồng Tháp</c:v>
                </c:pt>
                <c:pt idx="14">
                  <c:v>Trà Vinh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11</c:v>
                </c:pt>
                <c:pt idx="1">
                  <c:v>8.0399999999999991</c:v>
                </c:pt>
                <c:pt idx="2">
                  <c:v>7.45</c:v>
                </c:pt>
                <c:pt idx="3">
                  <c:v>6.69</c:v>
                </c:pt>
                <c:pt idx="4">
                  <c:v>6.46</c:v>
                </c:pt>
                <c:pt idx="5">
                  <c:v>5.1100000000000003</c:v>
                </c:pt>
                <c:pt idx="6">
                  <c:v>4.9800000000000004</c:v>
                </c:pt>
                <c:pt idx="7">
                  <c:v>4.42</c:v>
                </c:pt>
                <c:pt idx="8">
                  <c:v>4.2300000000000004</c:v>
                </c:pt>
                <c:pt idx="9">
                  <c:v>4.0999999999999996</c:v>
                </c:pt>
                <c:pt idx="10">
                  <c:v>3.83</c:v>
                </c:pt>
                <c:pt idx="11">
                  <c:v>3.83</c:v>
                </c:pt>
                <c:pt idx="12">
                  <c:v>-2.2999999999999998</c:v>
                </c:pt>
                <c:pt idx="1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C-4B74-B6A2-FEC70CE5FA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Hậu Giang</c:v>
                </c:pt>
                <c:pt idx="1">
                  <c:v>Cần Thơ </c:v>
                </c:pt>
                <c:pt idx="2">
                  <c:v>Bạc Liêu</c:v>
                </c:pt>
                <c:pt idx="3">
                  <c:v>Vĩnh Long</c:v>
                </c:pt>
                <c:pt idx="4">
                  <c:v>Sóc Trăng</c:v>
                </c:pt>
                <c:pt idx="5">
                  <c:v>Long An</c:v>
                </c:pt>
                <c:pt idx="6">
                  <c:v>An Giang</c:v>
                </c:pt>
                <c:pt idx="7">
                  <c:v>Kiên Giang</c:v>
                </c:pt>
                <c:pt idx="8">
                  <c:v>Cà Mau</c:v>
                </c:pt>
                <c:pt idx="9">
                  <c:v>Tiền Giang</c:v>
                </c:pt>
                <c:pt idx="10">
                  <c:v>Cà Mau</c:v>
                </c:pt>
                <c:pt idx="11">
                  <c:v>Tiền Giang</c:v>
                </c:pt>
                <c:pt idx="12">
                  <c:v>Bến Tre</c:v>
                </c:pt>
                <c:pt idx="13">
                  <c:v>Đồng Tháp</c:v>
                </c:pt>
                <c:pt idx="14">
                  <c:v>Trà Vinh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1-3B4C-4B74-B6A2-FEC70CE5FA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Hậu Giang</c:v>
                </c:pt>
                <c:pt idx="1">
                  <c:v>Cần Thơ </c:v>
                </c:pt>
                <c:pt idx="2">
                  <c:v>Bạc Liêu</c:v>
                </c:pt>
                <c:pt idx="3">
                  <c:v>Vĩnh Long</c:v>
                </c:pt>
                <c:pt idx="4">
                  <c:v>Sóc Trăng</c:v>
                </c:pt>
                <c:pt idx="5">
                  <c:v>Long An</c:v>
                </c:pt>
                <c:pt idx="6">
                  <c:v>An Giang</c:v>
                </c:pt>
                <c:pt idx="7">
                  <c:v>Kiên Giang</c:v>
                </c:pt>
                <c:pt idx="8">
                  <c:v>Cà Mau</c:v>
                </c:pt>
                <c:pt idx="9">
                  <c:v>Tiền Giang</c:v>
                </c:pt>
                <c:pt idx="10">
                  <c:v>Cà Mau</c:v>
                </c:pt>
                <c:pt idx="11">
                  <c:v>Tiền Giang</c:v>
                </c:pt>
                <c:pt idx="12">
                  <c:v>Bến Tre</c:v>
                </c:pt>
                <c:pt idx="13">
                  <c:v>Đồng Tháp</c:v>
                </c:pt>
                <c:pt idx="14">
                  <c:v>Trà Vinh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2-3B4C-4B74-B6A2-FEC70CE5F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3"/>
        <c:axId val="656359720"/>
        <c:axId val="656361360"/>
      </c:barChart>
      <c:catAx>
        <c:axId val="65635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6361360"/>
        <c:crosses val="autoZero"/>
        <c:auto val="1"/>
        <c:lblAlgn val="ctr"/>
        <c:lblOffset val="100"/>
        <c:noMultiLvlLbl val="0"/>
      </c:catAx>
      <c:valAx>
        <c:axId val="656361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6359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52-446C-B898-86FCBAD724E2}"/>
              </c:ext>
            </c:extLst>
          </c:dPt>
          <c:dLbls>
            <c:dLbl>
              <c:idx val="2"/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F52-446C-B898-86FCBAD724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6 THÁNG 2020</c:v>
                </c:pt>
                <c:pt idx="1">
                  <c:v>6 THÁNG 2021</c:v>
                </c:pt>
                <c:pt idx="2">
                  <c:v>6 THÁNG 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2.5099999999999998</c:v>
                </c:pt>
                <c:pt idx="1">
                  <c:v>5.69</c:v>
                </c:pt>
                <c:pt idx="2">
                  <c:v>2.5099999999999998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52-446C-B898-86FCBAD724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6 THÁNG 2020</c:v>
                </c:pt>
                <c:pt idx="1">
                  <c:v>6 THÁNG 2021</c:v>
                </c:pt>
                <c:pt idx="2">
                  <c:v>6 THÁNG 2022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1F52-446C-B898-86FCBAD724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6 THÁNG 2020</c:v>
                </c:pt>
                <c:pt idx="1">
                  <c:v>6 THÁNG 2021</c:v>
                </c:pt>
                <c:pt idx="2">
                  <c:v>6 THÁNG 2022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F52-446C-B898-86FCBAD72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39"/>
        <c:axId val="646324024"/>
        <c:axId val="646324680"/>
      </c:barChart>
      <c:catAx>
        <c:axId val="64632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6324680"/>
        <c:crosses val="autoZero"/>
        <c:auto val="1"/>
        <c:lblAlgn val="ctr"/>
        <c:lblOffset val="100"/>
        <c:noMultiLvlLbl val="0"/>
      </c:catAx>
      <c:valAx>
        <c:axId val="646324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6324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8D3B8F7-7440-47CC-93B4-16D1A08C960A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53-434C-84E6-3964F04CBAD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02A0979-9055-4076-851D-2BE1903974F6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753-434C-84E6-3964F04CBADB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CCE1CC9-80D0-446D-93C9-9D2628D87545}" type="VALUE">
                      <a:rPr lang="en-US" baseline="0" smtClean="0">
                        <a:solidFill>
                          <a:schemeClr val="accent6"/>
                        </a:solidFill>
                      </a:rPr>
                      <a:pPr>
                        <a:defRPr b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baseline="0">
                        <a:solidFill>
                          <a:schemeClr val="accent6"/>
                        </a:solidFill>
                      </a:rPr>
                      <a:t>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753-434C-84E6-3964F04CBAD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6 THÁNG 2020</c:v>
                </c:pt>
                <c:pt idx="1">
                  <c:v>6 THÁNG 2021</c:v>
                </c:pt>
                <c:pt idx="2">
                  <c:v>6 THÁNG 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8.69</c:v>
                </c:pt>
                <c:pt idx="1">
                  <c:v>7.31</c:v>
                </c:pt>
                <c:pt idx="2">
                  <c:v>7.64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3-434C-84E6-3964F04CBA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6 THÁNG 2020</c:v>
                </c:pt>
                <c:pt idx="1">
                  <c:v>6 THÁNG 2021</c:v>
                </c:pt>
                <c:pt idx="2">
                  <c:v>6 THÁNG 2022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0753-434C-84E6-3964F04CBA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6 THÁNG 2020</c:v>
                </c:pt>
                <c:pt idx="1">
                  <c:v>6 THÁNG 2021</c:v>
                </c:pt>
                <c:pt idx="2">
                  <c:v>6 THÁNG 2022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753-434C-84E6-3964F04CB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1"/>
        <c:axId val="647602832"/>
        <c:axId val="647607096"/>
      </c:barChart>
      <c:catAx>
        <c:axId val="64760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7607096"/>
        <c:crosses val="autoZero"/>
        <c:auto val="1"/>
        <c:lblAlgn val="ctr"/>
        <c:lblOffset val="100"/>
        <c:noMultiLvlLbl val="0"/>
      </c:catAx>
      <c:valAx>
        <c:axId val="647607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760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98A8AE7-1A3A-4CDB-B39B-08AB64A3E1DE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11B-4EC5-9818-D880CD1D3D8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D1E0585-27C5-4F68-B49B-0F38F4177065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11B-4EC5-9818-D880CD1D3D8A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D9611D4-3A9E-4410-AE5C-DB5F18756BA7}" type="VALUE">
                      <a:rPr lang="en-US" baseline="0" smtClean="0">
                        <a:solidFill>
                          <a:srgbClr val="FF0000"/>
                        </a:solidFill>
                      </a:rPr>
                      <a:pPr>
                        <a:defRPr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baseline="0">
                        <a:solidFill>
                          <a:srgbClr val="FF0000"/>
                        </a:solidFill>
                      </a:rPr>
                      <a:t>0%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1B-4EC5-9818-D880CD1D3D8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6 THÁNG 2020</c:v>
                </c:pt>
                <c:pt idx="1">
                  <c:v>6 THÁNG 2021</c:v>
                </c:pt>
                <c:pt idx="2">
                  <c:v>6 THÁNG 2022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-0.77</c:v>
                </c:pt>
                <c:pt idx="1">
                  <c:v>5.0199999999999996</c:v>
                </c:pt>
                <c:pt idx="2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B-4EC5-9818-D880CD1D3D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6 THÁNG 2020</c:v>
                </c:pt>
                <c:pt idx="1">
                  <c:v>6 THÁNG 2021</c:v>
                </c:pt>
                <c:pt idx="2">
                  <c:v>6 THÁNG 2022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611B-4EC5-9818-D880CD1D3D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6 THÁNG 2020</c:v>
                </c:pt>
                <c:pt idx="1">
                  <c:v>6 THÁNG 2021</c:v>
                </c:pt>
                <c:pt idx="2">
                  <c:v>6 THÁNG 2022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611B-4EC5-9818-D880CD1D3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23"/>
        <c:axId val="207921760"/>
        <c:axId val="207923072"/>
      </c:barChart>
      <c:catAx>
        <c:axId val="2079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923072"/>
        <c:crosses val="autoZero"/>
        <c:auto val="1"/>
        <c:lblAlgn val="ctr"/>
        <c:lblOffset val="100"/>
        <c:noMultiLvlLbl val="0"/>
      </c:catAx>
      <c:valAx>
        <c:axId val="207923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792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798176543721512E-2"/>
          <c:y val="9.1498037896974277E-2"/>
          <c:w val="0.91359662936869745"/>
          <c:h val="0.89345380988410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BA3-4B72-A1DC-0D679122B2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BA3-4B72-A1DC-0D679122B2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BA3-4B72-A1DC-0D679122B2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BA3-4B72-A1DC-0D679122B226}"/>
              </c:ext>
            </c:extLst>
          </c:dPt>
          <c:dLbls>
            <c:dLbl>
              <c:idx val="0"/>
              <c:layout>
                <c:manualLayout>
                  <c:x val="-2.2807017543859779E-2"/>
                  <c:y val="-0.14762736544726712"/>
                </c:manualLayout>
              </c:layout>
              <c:tx>
                <c:rich>
                  <a:bodyPr/>
                  <a:lstStyle/>
                  <a:p>
                    <a:fld id="{B9387330-F48D-4349-A63E-A51289C83BE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32,66%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BA3-4B72-A1DC-0D679122B2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55C154-29B2-4DCD-B1E7-E46D88420890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15,45%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BA3-4B72-A1DC-0D679122B2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82854DD-94A2-40C6-85FB-881ABF43D53E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47,79%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A3-4B72-A1DC-0D679122B226}"/>
                </c:ext>
              </c:extLst>
            </c:dLbl>
            <c:dLbl>
              <c:idx val="3"/>
              <c:layout>
                <c:manualLayout>
                  <c:x val="-7.5438596491228097E-2"/>
                  <c:y val="-2.372582658973936E-2"/>
                </c:manualLayout>
              </c:layout>
              <c:tx>
                <c:rich>
                  <a:bodyPr/>
                  <a:lstStyle/>
                  <a:p>
                    <a:fld id="{7ABBF452-DA24-45A0-970F-19B9B3ED2DB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4,10%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A3-4B72-A1DC-0D679122B22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Nông, lâm nghiệp và thủy sản</c:v>
                </c:pt>
                <c:pt idx="1">
                  <c:v>Công nghiệp và xây dựng</c:v>
                </c:pt>
                <c:pt idx="2">
                  <c:v>Dịch vụ</c:v>
                </c:pt>
                <c:pt idx="3">
                  <c:v>Thuế SP - trợ cấp SP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32.659999999999997</c:v>
                </c:pt>
                <c:pt idx="1">
                  <c:v>15.45</c:v>
                </c:pt>
                <c:pt idx="2">
                  <c:v>47.79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3-4B72-A1DC-0D679122B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Năm 2021</c:v>
                </c:pt>
              </c:strCache>
            </c:strRef>
          </c:tx>
          <c:spPr>
            <a:ln w="44450" cap="rnd">
              <a:solidFill>
                <a:srgbClr val="92D050"/>
              </a:solidFill>
              <a:round/>
            </a:ln>
            <a:effectLst/>
          </c:spPr>
          <c:marker>
            <c:symbol val="triangle"/>
            <c:size val="11"/>
            <c:spPr>
              <a:solidFill>
                <a:srgbClr val="1D6F5A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Tháng 1</c:v>
                </c:pt>
                <c:pt idx="1">
                  <c:v>2 tháng</c:v>
                </c:pt>
                <c:pt idx="2">
                  <c:v>3 tháng</c:v>
                </c:pt>
                <c:pt idx="3">
                  <c:v>4 tháng</c:v>
                </c:pt>
                <c:pt idx="4">
                  <c:v>5 tháng</c:v>
                </c:pt>
                <c:pt idx="5">
                  <c:v>6 tháng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23.42</c:v>
                </c:pt>
                <c:pt idx="1">
                  <c:v>7.08</c:v>
                </c:pt>
                <c:pt idx="2">
                  <c:v>6.25</c:v>
                </c:pt>
                <c:pt idx="3">
                  <c:v>7.43</c:v>
                </c:pt>
                <c:pt idx="4">
                  <c:v>7.44</c:v>
                </c:pt>
                <c:pt idx="5">
                  <c:v>7.55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3F-46B7-B81C-A24F4CBE0C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Năm 2022</c:v>
                </c:pt>
              </c:strCache>
            </c:strRef>
          </c:tx>
          <c:spPr>
            <a:ln w="4445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13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Tháng 1</c:v>
                </c:pt>
                <c:pt idx="1">
                  <c:v>2 tháng</c:v>
                </c:pt>
                <c:pt idx="2">
                  <c:v>3 tháng</c:v>
                </c:pt>
                <c:pt idx="3">
                  <c:v>4 tháng</c:v>
                </c:pt>
                <c:pt idx="4">
                  <c:v>5 tháng</c:v>
                </c:pt>
                <c:pt idx="5">
                  <c:v>6 tháng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6.25</c:v>
                </c:pt>
                <c:pt idx="1">
                  <c:v>6.96</c:v>
                </c:pt>
                <c:pt idx="2">
                  <c:v>6.24</c:v>
                </c:pt>
                <c:pt idx="3">
                  <c:v>8.11</c:v>
                </c:pt>
                <c:pt idx="4">
                  <c:v>8.16</c:v>
                </c:pt>
                <c:pt idx="5">
                  <c:v>8.0299999999999994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3F-46B7-B81C-A24F4CBE0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248600"/>
        <c:axId val="716251880"/>
      </c:lineChart>
      <c:catAx>
        <c:axId val="71624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251880"/>
        <c:crosses val="autoZero"/>
        <c:auto val="1"/>
        <c:lblAlgn val="ctr"/>
        <c:lblOffset val="100"/>
        <c:noMultiLvlLbl val="0"/>
      </c:catAx>
      <c:valAx>
        <c:axId val="716251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1624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2D8FB-3EBE-4540-808A-5A1B34B0FF5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BD8F5A-D9E2-44BF-8F02-ABAE5641849C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>Số doanh nghiệp thành lập mới (tính đến 15/6/2022): </a:t>
          </a:r>
          <a:r>
            <a:rPr 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465 doanh nghiệp ▲ 31%</a:t>
          </a:r>
        </a:p>
      </dgm:t>
    </dgm:pt>
    <dgm:pt modelId="{275A2D7B-E5E2-4ABB-B934-BCEF211674E4}" type="parTrans" cxnId="{CC2E330D-7924-4895-A5BC-094D88227390}">
      <dgm:prSet/>
      <dgm:spPr/>
      <dgm:t>
        <a:bodyPr/>
        <a:lstStyle/>
        <a:p>
          <a:endParaRPr lang="en-US"/>
        </a:p>
      </dgm:t>
    </dgm:pt>
    <dgm:pt modelId="{98388E8B-03B0-47A3-9C26-EF01EF9CB358}" type="sibTrans" cxnId="{CC2E330D-7924-4895-A5BC-094D88227390}">
      <dgm:prSet/>
      <dgm:spPr/>
      <dgm:t>
        <a:bodyPr/>
        <a:lstStyle/>
        <a:p>
          <a:endParaRPr lang="en-US"/>
        </a:p>
      </dgm:t>
    </dgm:pt>
    <dgm:pt modelId="{3D1042E7-0246-4307-A65B-1329BF51D07B}">
      <dgm:prSet phldrT="[Text]" custT="1"/>
      <dgm:spPr/>
      <dgm:t>
        <a:bodyPr/>
        <a:lstStyle/>
        <a:p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>Số doanh nghiệp đăng ký tạm ngưng hoạt động: </a:t>
          </a:r>
          <a:r>
            <a:rPr 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256 doanh nghiệp ▲ 26,73%</a:t>
          </a:r>
        </a:p>
      </dgm:t>
    </dgm:pt>
    <dgm:pt modelId="{1E855495-5981-499A-9FF5-5033B942F63F}" type="parTrans" cxnId="{96A44C93-21B1-4D32-8468-7061D1777E19}">
      <dgm:prSet/>
      <dgm:spPr/>
      <dgm:t>
        <a:bodyPr/>
        <a:lstStyle/>
        <a:p>
          <a:endParaRPr lang="en-US"/>
        </a:p>
      </dgm:t>
    </dgm:pt>
    <dgm:pt modelId="{7EAC4834-3276-4DED-8C28-D92B5A42CDA2}" type="sibTrans" cxnId="{96A44C93-21B1-4D32-8468-7061D1777E19}">
      <dgm:prSet/>
      <dgm:spPr/>
      <dgm:t>
        <a:bodyPr/>
        <a:lstStyle/>
        <a:p>
          <a:endParaRPr lang="en-US"/>
        </a:p>
      </dgm:t>
    </dgm:pt>
    <dgm:pt modelId="{212A91C0-1F36-4A13-BB5B-A04B67D7391C}">
      <dgm:prSet phldrT="[Text]" custT="1"/>
      <dgm:spPr/>
      <dgm:t>
        <a:bodyPr/>
        <a:lstStyle/>
        <a:p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>Số doanh nghiệp đã giải thể: </a:t>
          </a:r>
          <a:r>
            <a:rPr 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77 doanh nghiệp ▲ 32,76% </a:t>
          </a:r>
        </a:p>
      </dgm:t>
    </dgm:pt>
    <dgm:pt modelId="{8CB6659A-E0E3-430F-A5B6-8D54C942A5EF}" type="parTrans" cxnId="{446DCF88-BB8E-4299-93BC-6212D27FA9F2}">
      <dgm:prSet/>
      <dgm:spPr/>
      <dgm:t>
        <a:bodyPr/>
        <a:lstStyle/>
        <a:p>
          <a:endParaRPr lang="en-US"/>
        </a:p>
      </dgm:t>
    </dgm:pt>
    <dgm:pt modelId="{69870CF0-94E7-49A6-AD3A-CD8D65DE988F}" type="sibTrans" cxnId="{446DCF88-BB8E-4299-93BC-6212D27FA9F2}">
      <dgm:prSet/>
      <dgm:spPr/>
      <dgm:t>
        <a:bodyPr/>
        <a:lstStyle/>
        <a:p>
          <a:endParaRPr lang="en-US"/>
        </a:p>
      </dgm:t>
    </dgm:pt>
    <dgm:pt modelId="{F05AA8C1-9623-49A2-BBC2-4EA3F0E22D9E}" type="pres">
      <dgm:prSet presAssocID="{7982D8FB-3EBE-4540-808A-5A1B34B0FF51}" presName="linear" presStyleCnt="0">
        <dgm:presLayoutVars>
          <dgm:dir/>
          <dgm:animLvl val="lvl"/>
          <dgm:resizeHandles val="exact"/>
        </dgm:presLayoutVars>
      </dgm:prSet>
      <dgm:spPr/>
    </dgm:pt>
    <dgm:pt modelId="{D01B7FB9-B9A3-499B-B82F-BD198C402B17}" type="pres">
      <dgm:prSet presAssocID="{2DBD8F5A-D9E2-44BF-8F02-ABAE5641849C}" presName="parentLin" presStyleCnt="0"/>
      <dgm:spPr/>
    </dgm:pt>
    <dgm:pt modelId="{245CCCDF-4530-4274-983D-7B0F426CA61C}" type="pres">
      <dgm:prSet presAssocID="{2DBD8F5A-D9E2-44BF-8F02-ABAE5641849C}" presName="parentLeftMargin" presStyleLbl="node1" presStyleIdx="0" presStyleCnt="3"/>
      <dgm:spPr/>
    </dgm:pt>
    <dgm:pt modelId="{AB813419-B62B-4EDA-8FA2-57EA9B553142}" type="pres">
      <dgm:prSet presAssocID="{2DBD8F5A-D9E2-44BF-8F02-ABAE5641849C}" presName="parentText" presStyleLbl="node1" presStyleIdx="0" presStyleCnt="3" custScaleX="131392">
        <dgm:presLayoutVars>
          <dgm:chMax val="0"/>
          <dgm:bulletEnabled val="1"/>
        </dgm:presLayoutVars>
      </dgm:prSet>
      <dgm:spPr/>
    </dgm:pt>
    <dgm:pt modelId="{D81F9486-C667-466B-9A4D-601075E9C7C4}" type="pres">
      <dgm:prSet presAssocID="{2DBD8F5A-D9E2-44BF-8F02-ABAE5641849C}" presName="negativeSpace" presStyleCnt="0"/>
      <dgm:spPr/>
    </dgm:pt>
    <dgm:pt modelId="{95413894-6061-4037-86A9-E1F955333185}" type="pres">
      <dgm:prSet presAssocID="{2DBD8F5A-D9E2-44BF-8F02-ABAE5641849C}" presName="childText" presStyleLbl="conFgAcc1" presStyleIdx="0" presStyleCnt="3">
        <dgm:presLayoutVars>
          <dgm:bulletEnabled val="1"/>
        </dgm:presLayoutVars>
      </dgm:prSet>
      <dgm:spPr/>
    </dgm:pt>
    <dgm:pt modelId="{EF640F56-F320-4702-99AB-764695DA2773}" type="pres">
      <dgm:prSet presAssocID="{98388E8B-03B0-47A3-9C26-EF01EF9CB358}" presName="spaceBetweenRectangles" presStyleCnt="0"/>
      <dgm:spPr/>
    </dgm:pt>
    <dgm:pt modelId="{4435E5B1-35C7-4A2A-AC2D-1A34B7830680}" type="pres">
      <dgm:prSet presAssocID="{3D1042E7-0246-4307-A65B-1329BF51D07B}" presName="parentLin" presStyleCnt="0"/>
      <dgm:spPr/>
    </dgm:pt>
    <dgm:pt modelId="{33947596-70F4-42D0-B16F-B328707F1B2B}" type="pres">
      <dgm:prSet presAssocID="{3D1042E7-0246-4307-A65B-1329BF51D07B}" presName="parentLeftMargin" presStyleLbl="node1" presStyleIdx="0" presStyleCnt="3"/>
      <dgm:spPr/>
    </dgm:pt>
    <dgm:pt modelId="{3CF7A6FD-A3FB-46D6-B312-444CA4460D7B}" type="pres">
      <dgm:prSet presAssocID="{3D1042E7-0246-4307-A65B-1329BF51D07B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20574E78-8DB9-491C-B345-98926133C17A}" type="pres">
      <dgm:prSet presAssocID="{3D1042E7-0246-4307-A65B-1329BF51D07B}" presName="negativeSpace" presStyleCnt="0"/>
      <dgm:spPr/>
    </dgm:pt>
    <dgm:pt modelId="{7799BFD6-D8A8-48DF-B15C-12E2F9627E31}" type="pres">
      <dgm:prSet presAssocID="{3D1042E7-0246-4307-A65B-1329BF51D07B}" presName="childText" presStyleLbl="conFgAcc1" presStyleIdx="1" presStyleCnt="3">
        <dgm:presLayoutVars>
          <dgm:bulletEnabled val="1"/>
        </dgm:presLayoutVars>
      </dgm:prSet>
      <dgm:spPr/>
    </dgm:pt>
    <dgm:pt modelId="{A0833C31-D879-4491-8036-A4175DBB5792}" type="pres">
      <dgm:prSet presAssocID="{7EAC4834-3276-4DED-8C28-D92B5A42CDA2}" presName="spaceBetweenRectangles" presStyleCnt="0"/>
      <dgm:spPr/>
    </dgm:pt>
    <dgm:pt modelId="{3B966F09-1208-4DB7-849F-9FBA0DA5B8F5}" type="pres">
      <dgm:prSet presAssocID="{212A91C0-1F36-4A13-BB5B-A04B67D7391C}" presName="parentLin" presStyleCnt="0"/>
      <dgm:spPr/>
    </dgm:pt>
    <dgm:pt modelId="{965B50E0-CF01-4910-9ACD-8263C8317B5B}" type="pres">
      <dgm:prSet presAssocID="{212A91C0-1F36-4A13-BB5B-A04B67D7391C}" presName="parentLeftMargin" presStyleLbl="node1" presStyleIdx="1" presStyleCnt="3"/>
      <dgm:spPr/>
    </dgm:pt>
    <dgm:pt modelId="{E927828F-E890-4036-AB4C-B9337DD3FCA9}" type="pres">
      <dgm:prSet presAssocID="{212A91C0-1F36-4A13-BB5B-A04B67D7391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60B7CDB-FDE9-4B7D-981A-2BF4881E23E3}" type="pres">
      <dgm:prSet presAssocID="{212A91C0-1F36-4A13-BB5B-A04B67D7391C}" presName="negativeSpace" presStyleCnt="0"/>
      <dgm:spPr/>
    </dgm:pt>
    <dgm:pt modelId="{B96D15AC-D78A-4A04-9EA6-515642DDEAE1}" type="pres">
      <dgm:prSet presAssocID="{212A91C0-1F36-4A13-BB5B-A04B67D7391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01CB05-01BB-42A5-9D8B-B300B656C9EF}" type="presOf" srcId="{212A91C0-1F36-4A13-BB5B-A04B67D7391C}" destId="{E927828F-E890-4036-AB4C-B9337DD3FCA9}" srcOrd="1" destOrd="0" presId="urn:microsoft.com/office/officeart/2005/8/layout/list1"/>
    <dgm:cxn modelId="{CC2E330D-7924-4895-A5BC-094D88227390}" srcId="{7982D8FB-3EBE-4540-808A-5A1B34B0FF51}" destId="{2DBD8F5A-D9E2-44BF-8F02-ABAE5641849C}" srcOrd="0" destOrd="0" parTransId="{275A2D7B-E5E2-4ABB-B934-BCEF211674E4}" sibTransId="{98388E8B-03B0-47A3-9C26-EF01EF9CB358}"/>
    <dgm:cxn modelId="{85121723-EB95-4B73-9B50-5A15224E10B6}" type="presOf" srcId="{3D1042E7-0246-4307-A65B-1329BF51D07B}" destId="{3CF7A6FD-A3FB-46D6-B312-444CA4460D7B}" srcOrd="1" destOrd="0" presId="urn:microsoft.com/office/officeart/2005/8/layout/list1"/>
    <dgm:cxn modelId="{58FF1084-7B1D-4464-A27D-D672AE96DB14}" type="presOf" srcId="{7982D8FB-3EBE-4540-808A-5A1B34B0FF51}" destId="{F05AA8C1-9623-49A2-BBC2-4EA3F0E22D9E}" srcOrd="0" destOrd="0" presId="urn:microsoft.com/office/officeart/2005/8/layout/list1"/>
    <dgm:cxn modelId="{446DCF88-BB8E-4299-93BC-6212D27FA9F2}" srcId="{7982D8FB-3EBE-4540-808A-5A1B34B0FF51}" destId="{212A91C0-1F36-4A13-BB5B-A04B67D7391C}" srcOrd="2" destOrd="0" parTransId="{8CB6659A-E0E3-430F-A5B6-8D54C942A5EF}" sibTransId="{69870CF0-94E7-49A6-AD3A-CD8D65DE988F}"/>
    <dgm:cxn modelId="{96A44C93-21B1-4D32-8468-7061D1777E19}" srcId="{7982D8FB-3EBE-4540-808A-5A1B34B0FF51}" destId="{3D1042E7-0246-4307-A65B-1329BF51D07B}" srcOrd="1" destOrd="0" parTransId="{1E855495-5981-499A-9FF5-5033B942F63F}" sibTransId="{7EAC4834-3276-4DED-8C28-D92B5A42CDA2}"/>
    <dgm:cxn modelId="{209FE197-3E10-4BA3-B486-5035BEE91923}" type="presOf" srcId="{2DBD8F5A-D9E2-44BF-8F02-ABAE5641849C}" destId="{245CCCDF-4530-4274-983D-7B0F426CA61C}" srcOrd="0" destOrd="0" presId="urn:microsoft.com/office/officeart/2005/8/layout/list1"/>
    <dgm:cxn modelId="{BDB9539F-D4CF-488E-984E-5458BC933D42}" type="presOf" srcId="{2DBD8F5A-D9E2-44BF-8F02-ABAE5641849C}" destId="{AB813419-B62B-4EDA-8FA2-57EA9B553142}" srcOrd="1" destOrd="0" presId="urn:microsoft.com/office/officeart/2005/8/layout/list1"/>
    <dgm:cxn modelId="{ACA2C9BD-2E0D-4CFB-B382-B7D753D4033D}" type="presOf" srcId="{3D1042E7-0246-4307-A65B-1329BF51D07B}" destId="{33947596-70F4-42D0-B16F-B328707F1B2B}" srcOrd="0" destOrd="0" presId="urn:microsoft.com/office/officeart/2005/8/layout/list1"/>
    <dgm:cxn modelId="{EF5B45C8-AD5E-4CB6-97A8-CC1A6C46F5E5}" type="presOf" srcId="{212A91C0-1F36-4A13-BB5B-A04B67D7391C}" destId="{965B50E0-CF01-4910-9ACD-8263C8317B5B}" srcOrd="0" destOrd="0" presId="urn:microsoft.com/office/officeart/2005/8/layout/list1"/>
    <dgm:cxn modelId="{A748E6D5-4599-4E32-9E04-AF1F3F426432}" type="presParOf" srcId="{F05AA8C1-9623-49A2-BBC2-4EA3F0E22D9E}" destId="{D01B7FB9-B9A3-499B-B82F-BD198C402B17}" srcOrd="0" destOrd="0" presId="urn:microsoft.com/office/officeart/2005/8/layout/list1"/>
    <dgm:cxn modelId="{41F60920-4AF0-4562-B0D6-4CC31340C6AA}" type="presParOf" srcId="{D01B7FB9-B9A3-499B-B82F-BD198C402B17}" destId="{245CCCDF-4530-4274-983D-7B0F426CA61C}" srcOrd="0" destOrd="0" presId="urn:microsoft.com/office/officeart/2005/8/layout/list1"/>
    <dgm:cxn modelId="{4B52D4E4-E6FE-4D48-A092-B0E55FECE8EA}" type="presParOf" srcId="{D01B7FB9-B9A3-499B-B82F-BD198C402B17}" destId="{AB813419-B62B-4EDA-8FA2-57EA9B553142}" srcOrd="1" destOrd="0" presId="urn:microsoft.com/office/officeart/2005/8/layout/list1"/>
    <dgm:cxn modelId="{BFA77A6E-3E9B-4ABC-93EE-FE29E2F93723}" type="presParOf" srcId="{F05AA8C1-9623-49A2-BBC2-4EA3F0E22D9E}" destId="{D81F9486-C667-466B-9A4D-601075E9C7C4}" srcOrd="1" destOrd="0" presId="urn:microsoft.com/office/officeart/2005/8/layout/list1"/>
    <dgm:cxn modelId="{DF2A4D57-3401-4F64-968F-192A94478BB2}" type="presParOf" srcId="{F05AA8C1-9623-49A2-BBC2-4EA3F0E22D9E}" destId="{95413894-6061-4037-86A9-E1F955333185}" srcOrd="2" destOrd="0" presId="urn:microsoft.com/office/officeart/2005/8/layout/list1"/>
    <dgm:cxn modelId="{472B4D6C-67C8-497A-818B-8315F1A3B0FA}" type="presParOf" srcId="{F05AA8C1-9623-49A2-BBC2-4EA3F0E22D9E}" destId="{EF640F56-F320-4702-99AB-764695DA2773}" srcOrd="3" destOrd="0" presId="urn:microsoft.com/office/officeart/2005/8/layout/list1"/>
    <dgm:cxn modelId="{716FDC90-A61A-4D39-AAAD-820154CA2167}" type="presParOf" srcId="{F05AA8C1-9623-49A2-BBC2-4EA3F0E22D9E}" destId="{4435E5B1-35C7-4A2A-AC2D-1A34B7830680}" srcOrd="4" destOrd="0" presId="urn:microsoft.com/office/officeart/2005/8/layout/list1"/>
    <dgm:cxn modelId="{7C99E814-1F6F-4215-86CE-0EC804880CE3}" type="presParOf" srcId="{4435E5B1-35C7-4A2A-AC2D-1A34B7830680}" destId="{33947596-70F4-42D0-B16F-B328707F1B2B}" srcOrd="0" destOrd="0" presId="urn:microsoft.com/office/officeart/2005/8/layout/list1"/>
    <dgm:cxn modelId="{BDCB33AC-D576-4EC6-B2A9-A1BB74B2E792}" type="presParOf" srcId="{4435E5B1-35C7-4A2A-AC2D-1A34B7830680}" destId="{3CF7A6FD-A3FB-46D6-B312-444CA4460D7B}" srcOrd="1" destOrd="0" presId="urn:microsoft.com/office/officeart/2005/8/layout/list1"/>
    <dgm:cxn modelId="{C3532369-2240-461E-88E1-139EFCB74520}" type="presParOf" srcId="{F05AA8C1-9623-49A2-BBC2-4EA3F0E22D9E}" destId="{20574E78-8DB9-491C-B345-98926133C17A}" srcOrd="5" destOrd="0" presId="urn:microsoft.com/office/officeart/2005/8/layout/list1"/>
    <dgm:cxn modelId="{A8129CC0-D5E6-4673-9059-CB7CE8A2FB1F}" type="presParOf" srcId="{F05AA8C1-9623-49A2-BBC2-4EA3F0E22D9E}" destId="{7799BFD6-D8A8-48DF-B15C-12E2F9627E31}" srcOrd="6" destOrd="0" presId="urn:microsoft.com/office/officeart/2005/8/layout/list1"/>
    <dgm:cxn modelId="{AD8CB4C6-38D9-4D1F-9236-2DB28C42A786}" type="presParOf" srcId="{F05AA8C1-9623-49A2-BBC2-4EA3F0E22D9E}" destId="{A0833C31-D879-4491-8036-A4175DBB5792}" srcOrd="7" destOrd="0" presId="urn:microsoft.com/office/officeart/2005/8/layout/list1"/>
    <dgm:cxn modelId="{B3B5FE8B-7D8D-4A1A-B81A-59FED7215E2A}" type="presParOf" srcId="{F05AA8C1-9623-49A2-BBC2-4EA3F0E22D9E}" destId="{3B966F09-1208-4DB7-849F-9FBA0DA5B8F5}" srcOrd="8" destOrd="0" presId="urn:microsoft.com/office/officeart/2005/8/layout/list1"/>
    <dgm:cxn modelId="{CF04ED95-05FA-48D1-81DD-61858872CEB7}" type="presParOf" srcId="{3B966F09-1208-4DB7-849F-9FBA0DA5B8F5}" destId="{965B50E0-CF01-4910-9ACD-8263C8317B5B}" srcOrd="0" destOrd="0" presId="urn:microsoft.com/office/officeart/2005/8/layout/list1"/>
    <dgm:cxn modelId="{BD2CB40B-A265-4AAC-9885-F34C996DD83F}" type="presParOf" srcId="{3B966F09-1208-4DB7-849F-9FBA0DA5B8F5}" destId="{E927828F-E890-4036-AB4C-B9337DD3FCA9}" srcOrd="1" destOrd="0" presId="urn:microsoft.com/office/officeart/2005/8/layout/list1"/>
    <dgm:cxn modelId="{37C2BEB3-4FA9-440F-91FA-49B866855CF1}" type="presParOf" srcId="{F05AA8C1-9623-49A2-BBC2-4EA3F0E22D9E}" destId="{F60B7CDB-FDE9-4B7D-981A-2BF4881E23E3}" srcOrd="9" destOrd="0" presId="urn:microsoft.com/office/officeart/2005/8/layout/list1"/>
    <dgm:cxn modelId="{D4F4DFC2-CD05-4885-BCD1-2FBF1DF8D972}" type="presParOf" srcId="{F05AA8C1-9623-49A2-BBC2-4EA3F0E22D9E}" destId="{B96D15AC-D78A-4A04-9EA6-515642DDEA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13894-6061-4037-86A9-E1F955333185}">
      <dsp:nvSpPr>
        <dsp:cNvPr id="0" name=""/>
        <dsp:cNvSpPr/>
      </dsp:nvSpPr>
      <dsp:spPr>
        <a:xfrm>
          <a:off x="0" y="618180"/>
          <a:ext cx="118110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13419-B62B-4EDA-8FA2-57EA9B553142}">
      <dsp:nvSpPr>
        <dsp:cNvPr id="0" name=""/>
        <dsp:cNvSpPr/>
      </dsp:nvSpPr>
      <dsp:spPr>
        <a:xfrm>
          <a:off x="590550" y="42540"/>
          <a:ext cx="10863096" cy="11512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99" tIns="0" rIns="31249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Số doanh nghiệp thành lập mới (tính đến 15/6/2022): </a:t>
          </a:r>
          <a:r>
            <a:rPr lang="en-US" sz="2200" b="1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465 doanh nghiệp ▲ 31%</a:t>
          </a:r>
        </a:p>
      </dsp:txBody>
      <dsp:txXfrm>
        <a:off x="646751" y="98741"/>
        <a:ext cx="10750694" cy="1038878"/>
      </dsp:txXfrm>
    </dsp:sp>
    <dsp:sp modelId="{7799BFD6-D8A8-48DF-B15C-12E2F9627E31}">
      <dsp:nvSpPr>
        <dsp:cNvPr id="0" name=""/>
        <dsp:cNvSpPr/>
      </dsp:nvSpPr>
      <dsp:spPr>
        <a:xfrm>
          <a:off x="0" y="2387220"/>
          <a:ext cx="118110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7A6FD-A3FB-46D6-B312-444CA4460D7B}">
      <dsp:nvSpPr>
        <dsp:cNvPr id="0" name=""/>
        <dsp:cNvSpPr/>
      </dsp:nvSpPr>
      <dsp:spPr>
        <a:xfrm>
          <a:off x="562291" y="1811580"/>
          <a:ext cx="11245813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99" tIns="0" rIns="31249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Số doanh nghiệp đăng ký tạm ngưng hoạt động: </a:t>
          </a:r>
          <a:r>
            <a:rPr lang="en-US" sz="2200" b="1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256 doanh nghiệp ▲ 26,73%</a:t>
          </a:r>
        </a:p>
      </dsp:txBody>
      <dsp:txXfrm>
        <a:off x="618492" y="1867781"/>
        <a:ext cx="11133411" cy="1038878"/>
      </dsp:txXfrm>
    </dsp:sp>
    <dsp:sp modelId="{B96D15AC-D78A-4A04-9EA6-515642DDEAE1}">
      <dsp:nvSpPr>
        <dsp:cNvPr id="0" name=""/>
        <dsp:cNvSpPr/>
      </dsp:nvSpPr>
      <dsp:spPr>
        <a:xfrm>
          <a:off x="0" y="4156259"/>
          <a:ext cx="118110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7828F-E890-4036-AB4C-B9337DD3FCA9}">
      <dsp:nvSpPr>
        <dsp:cNvPr id="0" name=""/>
        <dsp:cNvSpPr/>
      </dsp:nvSpPr>
      <dsp:spPr>
        <a:xfrm>
          <a:off x="590550" y="3580620"/>
          <a:ext cx="8267700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99" tIns="0" rIns="31249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Số doanh nghiệp đã giải thể: </a:t>
          </a:r>
          <a:r>
            <a:rPr lang="en-US" sz="2200" b="1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77 doanh nghiệp ▲ 32,76% </a:t>
          </a:r>
        </a:p>
      </dsp:txBody>
      <dsp:txXfrm>
        <a:off x="646751" y="3636821"/>
        <a:ext cx="8155298" cy="103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1D6F6-A90E-4D1F-93E4-9001D4C20BD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3196D-CB77-4F10-9264-2B970CA09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4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đồng thời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XIII,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 quyết 11/NQ-CP ngày 30/01/2022 của Chính phủ </a:t>
            </a:r>
            <a:r>
              <a:rPr lang="vi-VN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pl-PL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ghị quyết số 43/2022/QH15 của Quốc hội về chương trình phục hồi, phát triển kinh tế - xã hội và chính sách tài khóa, tiền tệ.</a:t>
            </a:r>
            <a:endParaRPr lang="en-GB" sz="18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spcBef>
                <a:spcPts val="600"/>
              </a:spcBef>
              <a:spcAft>
                <a:spcPts val="200"/>
              </a:spcAft>
            </a:pPr>
            <a:r>
              <a:rPr lang="vi-VN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l-PL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ùng với</a:t>
            </a:r>
            <a:r>
              <a:rPr lang="vi-VN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đó,</a:t>
            </a:r>
            <a:r>
              <a:rPr lang="pl-PL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sự ủng hộ của nhân dân cả nước và niềm tin của cộng đồng doanh nghiệp</a:t>
            </a:r>
            <a:r>
              <a:rPr lang="vi-VN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 trình phục hồi và phát triển kinh tế - xã hội của Chính phủ </a:t>
            </a:r>
            <a:r>
              <a:rPr lang="vi-VN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 </a:t>
            </a:r>
            <a:r>
              <a:rPr lang="pl-PL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 huy tác động, hiệu quả, tạo</a:t>
            </a:r>
            <a:r>
              <a:rPr lang="vi-VN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động lực</a:t>
            </a:r>
            <a:r>
              <a:rPr lang="pl-PL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khôi phục và phát triển kinh tế </a:t>
            </a:r>
            <a:r>
              <a:rPr lang="vi-VN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 và bền vững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Ki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tế-xã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2022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nước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GB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pl-PL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quả </a:t>
            </a:r>
            <a:r>
              <a:rPr lang="vi-VN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 trưởng kinh tế 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 I năm 2022 như sau: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marR="0" indent="-298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5678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just">
              <a:lnSpc>
                <a:spcPct val="117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 sản phẩm trong nước (GDP) quý I năm 2022 ước tính tăng </a:t>
            </a:r>
            <a:r>
              <a:rPr lang="de-DE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5,03%</a:t>
            </a: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với cùng kỳ năm trước, </a:t>
            </a:r>
            <a:r>
              <a:rPr lang="vi-VN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mặc dù thấp hơn tốc độ tăng </a:t>
            </a:r>
            <a:r>
              <a:rPr lang="vi-VN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6,85% </a:t>
            </a:r>
            <a:r>
              <a:rPr lang="vi-VN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quý I năm 2019 nhưng</a:t>
            </a: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cao hơn tốc độ tăng </a:t>
            </a:r>
            <a:r>
              <a:rPr lang="de-DE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3,66</a:t>
            </a:r>
            <a:r>
              <a:rPr lang="vi-VN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vi-VN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của quý I năm 2020 và </a:t>
            </a:r>
            <a:r>
              <a:rPr lang="de-DE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4,72%</a:t>
            </a: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của quý I năm 2021</a:t>
            </a:r>
            <a:r>
              <a:rPr lang="vi-VN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đó:</a:t>
            </a:r>
          </a:p>
          <a:p>
            <a:pPr algn="just">
              <a:lnSpc>
                <a:spcPct val="117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Khu vực nông, lâm nghiệp và thủy sản tăng </a:t>
            </a:r>
            <a:r>
              <a:rPr lang="de-DE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2,45</a:t>
            </a: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%, đóng góp </a:t>
            </a:r>
            <a:r>
              <a:rPr lang="de-DE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5,76%</a:t>
            </a: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vào mức tăng trưởng chung;</a:t>
            </a:r>
          </a:p>
          <a:p>
            <a:pPr algn="just">
              <a:lnSpc>
                <a:spcPct val="117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 vực công nghiệp và xây dựng tăng </a:t>
            </a:r>
            <a:r>
              <a:rPr lang="de-DE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6,38%</a:t>
            </a: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đóng góp </a:t>
            </a:r>
            <a:r>
              <a:rPr lang="de-DE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51,08%</a:t>
            </a: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7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 vực dịch vụ tăng </a:t>
            </a:r>
            <a:r>
              <a:rPr lang="de-DE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4,58%</a:t>
            </a: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đóng góp </a:t>
            </a:r>
            <a:r>
              <a:rPr lang="de-DE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43,16%</a:t>
            </a: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58750" indent="0" algn="just">
              <a:lnSpc>
                <a:spcPct val="117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GDP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2022,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4,28%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,22%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GB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08</a:t>
            </a:r>
            <a:r>
              <a:rPr lang="en-GB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GB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en-GB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de-D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765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just">
              <a:buNone/>
            </a:pP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 vực nông, lâm nghiệp và thủy sản quý I năm 2022 tăng </a:t>
            </a:r>
            <a:r>
              <a:rPr lang="de-DE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2,45%</a:t>
            </a: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đóng góp </a:t>
            </a:r>
            <a:r>
              <a:rPr lang="de-DE" sz="1800" spc="-10" baseline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 góp </a:t>
            </a:r>
            <a:r>
              <a:rPr lang="de-DE" sz="1800" b="1" spc="-10" baseline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0.29 </a:t>
            </a:r>
            <a:r>
              <a:rPr lang="de-DE" sz="1800" spc="-10" baseline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 phần trăm </a:t>
            </a:r>
            <a:r>
              <a:rPr lang="de-DE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 mức tăng trưởng </a:t>
            </a:r>
            <a:r>
              <a:rPr lang="vi-VN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 c</a:t>
            </a:r>
            <a:r>
              <a:rPr lang="de-DE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ủa toàn nền kinh tế</a:t>
            </a:r>
            <a:r>
              <a:rPr lang="de-D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trong đó: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98450" algn="just"/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 nông nghiệp đóng góp 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0,22 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 phần trăm; </a:t>
            </a:r>
          </a:p>
          <a:p>
            <a:pPr marL="457200" indent="-298450" algn="just"/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 lâm nghiệp chiếm tỷ trọng thấp nên chỉ đóng góp 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0,02 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 phần trăm; </a:t>
            </a:r>
          </a:p>
          <a:p>
            <a:pPr marL="457200" indent="-298450" algn="just"/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 thủy sản đóng góp 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0,05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điểm phần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5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+mj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159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+mj-lt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891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+mj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latin typeface="+mj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390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9Slide.vn - 2019">
            <a:extLst>
              <a:ext uri="{FF2B5EF4-FFF2-40B4-BE49-F238E27FC236}">
                <a16:creationId xmlns:a16="http://schemas.microsoft.com/office/drawing/2014/main" id="{105695D3-3A2E-E1D3-0AEF-478BD5F5E20D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423"/>
            <a:ext cx="10515600" cy="806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3087"/>
            <a:ext cx="10515600" cy="43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0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1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2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E3A5CA5-45F3-0217-5C93-B6453826FC4D}"/>
              </a:ext>
            </a:extLst>
          </p:cNvPr>
          <p:cNvSpPr/>
          <p:nvPr userDrawn="1"/>
        </p:nvSpPr>
        <p:spPr>
          <a:xfrm flipV="1">
            <a:off x="-2" y="-9865"/>
            <a:ext cx="12954002" cy="848064"/>
          </a:xfrm>
          <a:custGeom>
            <a:avLst/>
            <a:gdLst>
              <a:gd name="connsiteX0" fmla="*/ 0 w 7556500"/>
              <a:gd name="connsiteY0" fmla="*/ 0 h 478946"/>
              <a:gd name="connsiteX1" fmla="*/ 3334792 w 7556500"/>
              <a:gd name="connsiteY1" fmla="*/ 0 h 478946"/>
              <a:gd name="connsiteX2" fmla="*/ 3333751 w 7556500"/>
              <a:gd name="connsiteY2" fmla="*/ 1041 h 478946"/>
              <a:gd name="connsiteX3" fmla="*/ 3506857 w 7556500"/>
              <a:gd name="connsiteY3" fmla="*/ 174146 h 478946"/>
              <a:gd name="connsiteX4" fmla="*/ 7556500 w 7556500"/>
              <a:gd name="connsiteY4" fmla="*/ 174146 h 478946"/>
              <a:gd name="connsiteX5" fmla="*/ 7556500 w 7556500"/>
              <a:gd name="connsiteY5" fmla="*/ 478946 h 478946"/>
              <a:gd name="connsiteX6" fmla="*/ 0 w 7556500"/>
              <a:gd name="connsiteY6" fmla="*/ 478946 h 478946"/>
              <a:gd name="connsiteX7" fmla="*/ 0 w 7556500"/>
              <a:gd name="connsiteY7" fmla="*/ 0 h 47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6500" h="478946">
                <a:moveTo>
                  <a:pt x="0" y="0"/>
                </a:moveTo>
                <a:lnTo>
                  <a:pt x="3334792" y="0"/>
                </a:lnTo>
                <a:lnTo>
                  <a:pt x="3333751" y="1041"/>
                </a:lnTo>
                <a:lnTo>
                  <a:pt x="3506857" y="174146"/>
                </a:lnTo>
                <a:lnTo>
                  <a:pt x="7556500" y="174146"/>
                </a:lnTo>
                <a:lnTo>
                  <a:pt x="7556500" y="478946"/>
                </a:lnTo>
                <a:lnTo>
                  <a:pt x="0" y="47894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6E3A9C-E7BE-3C27-02D4-7C5BA07FC756}"/>
              </a:ext>
            </a:extLst>
          </p:cNvPr>
          <p:cNvSpPr txBox="1"/>
          <p:nvPr userDrawn="1"/>
        </p:nvSpPr>
        <p:spPr>
          <a:xfrm>
            <a:off x="901694" y="260969"/>
            <a:ext cx="51135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CỤC THỐNG KÊ TỈNH AN GIANG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72FE3E-0195-2A84-0317-8C6548281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85" y="36359"/>
            <a:ext cx="755615" cy="755615"/>
          </a:xfrm>
          <a:custGeom>
            <a:avLst/>
            <a:gdLst/>
            <a:ahLst/>
            <a:cxnLst/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8" r:id="rId6"/>
    <p:sldLayoutId id="2147483659" r:id="rId7"/>
    <p:sldLayoutId id="214748366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1.png"/><Relationship Id="rId18" Type="http://schemas.openxmlformats.org/officeDocument/2006/relationships/image" Target="../media/image34.emf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5.wdp"/><Relationship Id="rId17" Type="http://schemas.openxmlformats.org/officeDocument/2006/relationships/image" Target="../media/image33.emf"/><Relationship Id="rId2" Type="http://schemas.openxmlformats.org/officeDocument/2006/relationships/image" Target="../media/image24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microsoft.com/office/2007/relationships/hdphoto" Target="../media/hdphoto3.wdp"/><Relationship Id="rId15" Type="http://schemas.openxmlformats.org/officeDocument/2006/relationships/image" Target="../media/image32.png"/><Relationship Id="rId10" Type="http://schemas.openxmlformats.org/officeDocument/2006/relationships/image" Target="../media/image29.emf"/><Relationship Id="rId19" Type="http://schemas.openxmlformats.org/officeDocument/2006/relationships/image" Target="../media/image35.emf"/><Relationship Id="rId4" Type="http://schemas.openxmlformats.org/officeDocument/2006/relationships/image" Target="../media/image25.png"/><Relationship Id="rId9" Type="http://schemas.openxmlformats.org/officeDocument/2006/relationships/image" Target="../media/image28.emf"/><Relationship Id="rId1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95D049-036F-F8AD-6880-005412AF0B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C000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FE6A1D3-9864-0D3C-3466-74AA11A09534}"/>
              </a:ext>
            </a:extLst>
          </p:cNvPr>
          <p:cNvSpPr/>
          <p:nvPr/>
        </p:nvSpPr>
        <p:spPr>
          <a:xfrm>
            <a:off x="838200" y="5791200"/>
            <a:ext cx="11811000" cy="1066800"/>
          </a:xfrm>
          <a:prstGeom prst="triangle">
            <a:avLst>
              <a:gd name="adj" fmla="val 71574"/>
            </a:avLst>
          </a:prstGeom>
          <a:gradFill>
            <a:gsLst>
              <a:gs pos="0">
                <a:schemeClr val="accent4">
                  <a:lumMod val="33000"/>
                  <a:lumOff val="67000"/>
                </a:schemeClr>
              </a:gs>
              <a:gs pos="100000">
                <a:srgbClr val="FFD972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0EA789C-E1D7-FFE7-43C9-AD9585B6A93E}"/>
              </a:ext>
            </a:extLst>
          </p:cNvPr>
          <p:cNvSpPr/>
          <p:nvPr/>
        </p:nvSpPr>
        <p:spPr>
          <a:xfrm>
            <a:off x="-76200" y="5791200"/>
            <a:ext cx="11811000" cy="1066800"/>
          </a:xfrm>
          <a:prstGeom prst="triangle">
            <a:avLst>
              <a:gd name="adj" fmla="val 71574"/>
            </a:avLst>
          </a:prstGeom>
          <a:gradFill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14000">
                <a:schemeClr val="accent4">
                  <a:alpha val="86000"/>
                  <a:lumMod val="68000"/>
                  <a:lumOff val="32000"/>
                </a:schemeClr>
              </a:gs>
              <a:gs pos="100000">
                <a:srgbClr val="FFFF99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26560D5-E5EE-DD97-4886-4F7BF4D1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92" y="153912"/>
            <a:ext cx="1066800" cy="1066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60D70-B63A-DDA4-BF3F-2BD73AD88F8E}"/>
              </a:ext>
            </a:extLst>
          </p:cNvPr>
          <p:cNvSpPr txBox="1"/>
          <p:nvPr/>
        </p:nvSpPr>
        <p:spPr>
          <a:xfrm>
            <a:off x="2119884" y="281154"/>
            <a:ext cx="8001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rgbClr val="0654AA"/>
                </a:solidFill>
                <a:latin typeface="Georgia Pro Back"/>
                <a:ea typeface="#9Slide02 Tieu de dai" panose="02000000000000000000" pitchFamily="2" charset="0"/>
              </a:rPr>
              <a:t>TỔNG CỤC THỐNG KÊ</a:t>
            </a:r>
          </a:p>
          <a:p>
            <a:pPr algn="ctr"/>
            <a:r>
              <a:rPr lang="en-US" sz="3200" b="1">
                <a:solidFill>
                  <a:srgbClr val="0654AA"/>
                </a:solidFill>
                <a:latin typeface="Georgia Pro Back"/>
                <a:ea typeface="#9Slide02 Tieu de dai" panose="02000000000000000000" pitchFamily="2" charset="0"/>
              </a:rPr>
              <a:t>CỤC THỐNG KÊ TỈNH AN GIANG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FD7E-BF68-B995-ABC3-46F175950124}"/>
              </a:ext>
            </a:extLst>
          </p:cNvPr>
          <p:cNvSpPr txBox="1"/>
          <p:nvPr/>
        </p:nvSpPr>
        <p:spPr>
          <a:xfrm>
            <a:off x="3048000" y="1723072"/>
            <a:ext cx="649757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600">
                <a:ln w="31750" cap="rnd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 Pro Black" panose="020B0604020202020204" pitchFamily="18" charset="0"/>
                <a:cs typeface="Times New Roman" panose="02020603050405020304" pitchFamily="18" charset="0"/>
              </a:rPr>
              <a:t>HỌP BÁO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246CA7-5BC8-9B2A-5962-F5C4F05767BA}"/>
              </a:ext>
            </a:extLst>
          </p:cNvPr>
          <p:cNvSpPr txBox="1"/>
          <p:nvPr/>
        </p:nvSpPr>
        <p:spPr>
          <a:xfrm>
            <a:off x="152400" y="3493294"/>
            <a:ext cx="11811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31750" cap="rnd" cmpd="sng">
                  <a:noFill/>
                </a:ln>
                <a:solidFill>
                  <a:srgbClr val="0654AA"/>
                </a:solidFill>
                <a:effectLst/>
                <a:latin typeface="Arial" panose="020B0604020202020204" pitchFamily="34" charset="0"/>
                <a:ea typeface="#9Slide02 Tieu de rat dai 01" panose="02000000000000000000" pitchFamily="2" charset="0"/>
                <a:cs typeface="Arial" panose="020B0604020202020204" pitchFamily="34" charset="0"/>
              </a:rPr>
              <a:t>CÔNG BỐ SỐ LIỆU THỐNG KÊ KINH TẾ - XÃ HỘI</a:t>
            </a:r>
          </a:p>
          <a:p>
            <a:pPr algn="ctr"/>
            <a:r>
              <a:rPr lang="en-US" sz="4000" b="1">
                <a:ln w="31750" cap="rnd" cmpd="sng">
                  <a:noFill/>
                </a:ln>
                <a:solidFill>
                  <a:srgbClr val="0654AA"/>
                </a:solidFill>
                <a:effectLst/>
                <a:latin typeface="Arial" panose="020B0604020202020204" pitchFamily="34" charset="0"/>
                <a:ea typeface="#9Slide02 Tieu de rat dai 01" panose="02000000000000000000" pitchFamily="2" charset="0"/>
                <a:cs typeface="Arial" panose="020B0604020202020204" pitchFamily="34" charset="0"/>
              </a:rPr>
              <a:t>6 THÁNG ĐẦU NĂM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680704-D1C9-68AB-B1D3-266D247F6168}"/>
              </a:ext>
            </a:extLst>
          </p:cNvPr>
          <p:cNvSpPr txBox="1"/>
          <p:nvPr/>
        </p:nvSpPr>
        <p:spPr>
          <a:xfrm>
            <a:off x="12192" y="6321623"/>
            <a:ext cx="12192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i="1">
                <a:ln w="31750" cap="rnd" cmpd="sng">
                  <a:noFill/>
                </a:ln>
                <a:solidFill>
                  <a:srgbClr val="0654AA"/>
                </a:solidFill>
                <a:effectLst/>
                <a:latin typeface="Arial" panose="020B0604020202020204" pitchFamily="34" charset="0"/>
                <a:ea typeface="#9Slide02 Tieu de rat dai 01" panose="02000000000000000000" pitchFamily="2" charset="0"/>
                <a:cs typeface="Arial" panose="020B0604020202020204" pitchFamily="34" charset="0"/>
              </a:rPr>
              <a:t>An Giang, ngày 29 tháng 6 năm 2022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8C3726-65E3-512E-CE94-5E4412C8DE27}"/>
              </a:ext>
            </a:extLst>
          </p:cNvPr>
          <p:cNvCxnSpPr/>
          <p:nvPr/>
        </p:nvCxnSpPr>
        <p:spPr>
          <a:xfrm>
            <a:off x="3810000" y="1295400"/>
            <a:ext cx="46482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9582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869D25-DF99-D5F2-81F9-9ED504D2D908}"/>
              </a:ext>
            </a:extLst>
          </p:cNvPr>
          <p:cNvSpPr txBox="1"/>
          <p:nvPr/>
        </p:nvSpPr>
        <p:spPr>
          <a:xfrm>
            <a:off x="3886200" y="969407"/>
            <a:ext cx="29718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  NUÔI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0BC242-89F3-3ED1-A8B1-8FA4F7D20B71}"/>
              </a:ext>
            </a:extLst>
          </p:cNvPr>
          <p:cNvGrpSpPr/>
          <p:nvPr/>
        </p:nvGrpSpPr>
        <p:grpSpPr>
          <a:xfrm>
            <a:off x="215489" y="1600200"/>
            <a:ext cx="5956711" cy="5257800"/>
            <a:chOff x="215489" y="1600200"/>
            <a:chExt cx="5956711" cy="52578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5865779-9427-231D-32D5-A3E318E61AC8}"/>
                </a:ext>
              </a:extLst>
            </p:cNvPr>
            <p:cNvGrpSpPr/>
            <p:nvPr/>
          </p:nvGrpSpPr>
          <p:grpSpPr>
            <a:xfrm>
              <a:off x="215490" y="1600200"/>
              <a:ext cx="5956710" cy="2514600"/>
              <a:chOff x="215490" y="1600200"/>
              <a:chExt cx="5956710" cy="25146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152515A-86E5-976A-1BC6-348488107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5490" y="1600200"/>
                <a:ext cx="3200400" cy="251460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025C700-92A5-3361-3FC0-F16765C95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5890" y="1600201"/>
                <a:ext cx="2756310" cy="2514599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04920D9-AEE7-6C50-7983-B24C45E90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489" y="4114800"/>
              <a:ext cx="4167399" cy="2743200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0BF58894-C5F9-DAB5-D22E-089EEC80F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490" y="2362200"/>
            <a:ext cx="5499510" cy="439960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853CC75-1A1E-F32B-73EE-6EA25D267664}"/>
              </a:ext>
            </a:extLst>
          </p:cNvPr>
          <p:cNvSpPr txBox="1"/>
          <p:nvPr/>
        </p:nvSpPr>
        <p:spPr>
          <a:xfrm>
            <a:off x="6248400" y="1600200"/>
            <a:ext cx="579806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 phẩm chăn nuôi 6 tháng đầu năm 2022</a:t>
            </a:r>
          </a:p>
        </p:txBody>
      </p:sp>
    </p:spTree>
    <p:extLst>
      <p:ext uri="{BB962C8B-B14F-4D97-AF65-F5344CB8AC3E}">
        <p14:creationId xmlns:p14="http://schemas.microsoft.com/office/powerpoint/2010/main" val="15859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D5D190-FF90-05C0-7FDD-63E8D6FA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422" y="1581122"/>
            <a:ext cx="5196157" cy="5003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EE7D7E-419E-60BB-EAB3-294AF63BD45A}"/>
              </a:ext>
            </a:extLst>
          </p:cNvPr>
          <p:cNvSpPr txBox="1"/>
          <p:nvPr/>
        </p:nvSpPr>
        <p:spPr>
          <a:xfrm>
            <a:off x="1676400" y="990600"/>
            <a:ext cx="29718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 SẢN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16A2E-C7D6-D80A-01B2-CCD916BF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32" y="2147711"/>
            <a:ext cx="6683022" cy="2562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7033E7-46F6-718D-7CA9-845DAEBFD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357" y="1581122"/>
            <a:ext cx="2314222" cy="25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1987E6E-3000-A8F4-FF69-426A8AF64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419692"/>
              </p:ext>
            </p:extLst>
          </p:nvPr>
        </p:nvGraphicFramePr>
        <p:xfrm>
          <a:off x="1905000" y="1828800"/>
          <a:ext cx="8178800" cy="446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F8AC08-08B6-5BCC-8033-5BE88487DC7B}"/>
              </a:ext>
            </a:extLst>
          </p:cNvPr>
          <p:cNvSpPr txBox="1"/>
          <p:nvPr/>
        </p:nvSpPr>
        <p:spPr>
          <a:xfrm>
            <a:off x="2222500" y="1143000"/>
            <a:ext cx="75438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 ĐỘ TĂNG CHỈ SỐ SẢN XUẤT CÔNG NGHIỆP (%)</a:t>
            </a:r>
          </a:p>
        </p:txBody>
      </p:sp>
    </p:spTree>
    <p:extLst>
      <p:ext uri="{BB962C8B-B14F-4D97-AF65-F5344CB8AC3E}">
        <p14:creationId xmlns:p14="http://schemas.microsoft.com/office/powerpoint/2010/main" val="35327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D4AE13-3E63-4013-4E2C-D97FAC5487F6}"/>
              </a:ext>
            </a:extLst>
          </p:cNvPr>
          <p:cNvSpPr txBox="1"/>
          <p:nvPr/>
        </p:nvSpPr>
        <p:spPr>
          <a:xfrm>
            <a:off x="1758950" y="990600"/>
            <a:ext cx="86741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 ĐỘ TĂNG MỘT SỐ SẢN PHẨM CÔNG NGHIỆP CHỦ YẾU (%)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4B6AA-E07A-0DD8-C1A1-95205B94E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1" y="1600200"/>
            <a:ext cx="3780952" cy="2495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D6218-3DB9-6F8E-4489-3348C0F82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-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8074" y="1600200"/>
            <a:ext cx="3934326" cy="2523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B5FB5-3ECB-C0EF-BD23-A3712FB04C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0" y="1600200"/>
            <a:ext cx="4259179" cy="2495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ED5E8F-66B3-6F13-40B5-0E33C0781A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741" y="2125579"/>
            <a:ext cx="2953511" cy="1295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873C7D-8935-423B-0F7B-886CAB299E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4730" y="2286000"/>
            <a:ext cx="2936118" cy="13796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148132-1FB9-7B20-10E3-4F32CEBA39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2259" y="1942877"/>
            <a:ext cx="3048000" cy="12655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693F36-C76B-DA78-6920-7A28150CBC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2" y="4124010"/>
            <a:ext cx="3780952" cy="25347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5A243B-15DD-FB6A-47DC-8E299BBF17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8073" y="4124010"/>
            <a:ext cx="3934326" cy="25105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08FB50-6175-2A32-722C-5CCA5F925E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Marker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0" y="4124009"/>
            <a:ext cx="4259178" cy="26228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A8799B-CC7D-BD06-B6C4-7CF8033C28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" y="4621103"/>
            <a:ext cx="2554861" cy="12174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732366-92A4-4E33-0EFE-776D1E5B03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54730" y="4811484"/>
            <a:ext cx="2984082" cy="10484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F32D2EB-3392-7ECA-0147-97BA24C3C6B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24799" y="4531194"/>
            <a:ext cx="3265009" cy="145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C7BC2C-37DC-1DA2-B333-C8566A889FC2}"/>
              </a:ext>
            </a:extLst>
          </p:cNvPr>
          <p:cNvSpPr txBox="1"/>
          <p:nvPr/>
        </p:nvSpPr>
        <p:spPr>
          <a:xfrm>
            <a:off x="1758950" y="990600"/>
            <a:ext cx="86741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HÌNH ĐĂNG KÝ KINH DOANH CỦA DOANH NGHIỆP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AEC4CC-AD25-4F6D-361C-528CEC2DE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682322"/>
              </p:ext>
            </p:extLst>
          </p:nvPr>
        </p:nvGraphicFramePr>
        <p:xfrm>
          <a:off x="152400" y="1524000"/>
          <a:ext cx="1181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8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60D191-F940-02D6-0688-4E76DB788CBC}"/>
              </a:ext>
            </a:extLst>
          </p:cNvPr>
          <p:cNvSpPr txBox="1"/>
          <p:nvPr/>
        </p:nvSpPr>
        <p:spPr>
          <a:xfrm>
            <a:off x="1758950" y="990600"/>
            <a:ext cx="86741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 HƯỚNG KINH DOANH CỦA DOANH NGHIỆP</a:t>
            </a:r>
            <a:br>
              <a:rPr lang="en-US" sz="2500" b="1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 CÔNG NGHIỆP CHẾ BIẾN, CHẾ TẠO</a:t>
            </a:r>
            <a:endParaRPr lang="en-US" sz="25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inh doanh là gì">
            <a:extLst>
              <a:ext uri="{FF2B5EF4-FFF2-40B4-BE49-F238E27FC236}">
                <a16:creationId xmlns:a16="http://schemas.microsoft.com/office/drawing/2014/main" id="{022923D4-0555-8AF3-A5EA-8ED5DAB3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2328"/>
            <a:ext cx="4724400" cy="3763146"/>
          </a:xfrm>
          <a:prstGeom prst="flowChartMultidocumen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2A3D52-7B7D-6704-B2B3-6E4617A8874D}"/>
              </a:ext>
            </a:extLst>
          </p:cNvPr>
          <p:cNvSpPr txBox="1"/>
          <p:nvPr/>
        </p:nvSpPr>
        <p:spPr>
          <a:xfrm>
            <a:off x="6120063" y="1978438"/>
            <a:ext cx="5386137" cy="430887"/>
          </a:xfrm>
          <a:prstGeom prst="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Quý</a:t>
            </a: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II/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2022 so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với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en-US" sz="22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quý</a:t>
            </a: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I/2022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438;p27">
            <a:extLst>
              <a:ext uri="{FF2B5EF4-FFF2-40B4-BE49-F238E27FC236}">
                <a16:creationId xmlns:a16="http://schemas.microsoft.com/office/drawing/2014/main" id="{C5763960-E735-2863-53C2-99F39AE1AC0E}"/>
              </a:ext>
            </a:extLst>
          </p:cNvPr>
          <p:cNvSpPr txBox="1"/>
          <p:nvPr/>
        </p:nvSpPr>
        <p:spPr>
          <a:xfrm>
            <a:off x="7510573" y="2837426"/>
            <a:ext cx="3139125" cy="64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Doanh</a:t>
            </a:r>
            <a:r>
              <a:rPr lang="en" sz="220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nghiệp đánh giá</a:t>
            </a:r>
            <a:br>
              <a:rPr lang="en" sz="220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" sz="220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xu hướng tốt lên</a:t>
            </a:r>
            <a:endParaRPr sz="220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8" name="Google Shape;440;p27">
            <a:extLst>
              <a:ext uri="{FF2B5EF4-FFF2-40B4-BE49-F238E27FC236}">
                <a16:creationId xmlns:a16="http://schemas.microsoft.com/office/drawing/2014/main" id="{63604968-2FD6-0F3F-2119-EA51CBC967A9}"/>
              </a:ext>
            </a:extLst>
          </p:cNvPr>
          <p:cNvSpPr txBox="1"/>
          <p:nvPr/>
        </p:nvSpPr>
        <p:spPr>
          <a:xfrm>
            <a:off x="7510573" y="3840455"/>
            <a:ext cx="350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Doanh nghiệp đánh giá 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tình hình SXKD ổn định</a:t>
            </a:r>
            <a:endParaRPr lang="vi-VN" sz="220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Google Shape;444;p27">
            <a:extLst>
              <a:ext uri="{FF2B5EF4-FFF2-40B4-BE49-F238E27FC236}">
                <a16:creationId xmlns:a16="http://schemas.microsoft.com/office/drawing/2014/main" id="{05D01D69-9F67-72D2-A0F7-8E67BE5F571A}"/>
              </a:ext>
            </a:extLst>
          </p:cNvPr>
          <p:cNvSpPr txBox="1"/>
          <p:nvPr/>
        </p:nvSpPr>
        <p:spPr>
          <a:xfrm>
            <a:off x="6120063" y="3155947"/>
            <a:ext cx="1174930" cy="373200"/>
          </a:xfrm>
          <a:prstGeom prst="rect">
            <a:avLst/>
          </a:prstGeom>
          <a:solidFill>
            <a:srgbClr val="E9DF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rPr>
              <a:t>45,16</a:t>
            </a:r>
            <a:r>
              <a:rPr lang="en" sz="1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rPr>
              <a:t>%</a:t>
            </a:r>
            <a:endParaRPr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Fira Sans Extra Condensed"/>
            </a:endParaRPr>
          </a:p>
        </p:txBody>
      </p:sp>
      <p:sp>
        <p:nvSpPr>
          <p:cNvPr id="10" name="Google Shape;445;p27">
            <a:extLst>
              <a:ext uri="{FF2B5EF4-FFF2-40B4-BE49-F238E27FC236}">
                <a16:creationId xmlns:a16="http://schemas.microsoft.com/office/drawing/2014/main" id="{9CD5DFB3-3773-D19A-D269-E47987C434FC}"/>
              </a:ext>
            </a:extLst>
          </p:cNvPr>
          <p:cNvSpPr txBox="1"/>
          <p:nvPr/>
        </p:nvSpPr>
        <p:spPr>
          <a:xfrm>
            <a:off x="6120064" y="4275769"/>
            <a:ext cx="1174930" cy="37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rPr>
              <a:t>27,42</a:t>
            </a:r>
            <a:r>
              <a:rPr lang="en" sz="1200" b="1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rPr>
              <a:t>%</a:t>
            </a:r>
            <a:endParaRPr sz="2400" b="1" dirty="0">
              <a:solidFill>
                <a:schemeClr val="tx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Fira Sans Extra Condensed"/>
            </a:endParaRPr>
          </a:p>
        </p:txBody>
      </p:sp>
      <p:sp>
        <p:nvSpPr>
          <p:cNvPr id="11" name="Google Shape;440;p27">
            <a:extLst>
              <a:ext uri="{FF2B5EF4-FFF2-40B4-BE49-F238E27FC236}">
                <a16:creationId xmlns:a16="http://schemas.microsoft.com/office/drawing/2014/main" id="{9D06A654-E9C8-FAC7-1BB5-5AABED349705}"/>
              </a:ext>
            </a:extLst>
          </p:cNvPr>
          <p:cNvSpPr txBox="1"/>
          <p:nvPr/>
        </p:nvSpPr>
        <p:spPr>
          <a:xfrm>
            <a:off x="7673151" y="5129985"/>
            <a:ext cx="3250949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Doanh nghiệp đánh giá 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gặp khó khăn</a:t>
            </a:r>
            <a:endParaRPr lang="vi-VN" sz="220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445;p27">
            <a:extLst>
              <a:ext uri="{FF2B5EF4-FFF2-40B4-BE49-F238E27FC236}">
                <a16:creationId xmlns:a16="http://schemas.microsoft.com/office/drawing/2014/main" id="{A25326D6-1A21-AC0A-4CAC-A8F3D8F792EA}"/>
              </a:ext>
            </a:extLst>
          </p:cNvPr>
          <p:cNvSpPr txBox="1"/>
          <p:nvPr/>
        </p:nvSpPr>
        <p:spPr>
          <a:xfrm>
            <a:off x="6096000" y="5491273"/>
            <a:ext cx="1198993" cy="373200"/>
          </a:xfrm>
          <a:prstGeom prst="rect">
            <a:avLst/>
          </a:prstGeom>
          <a:solidFill>
            <a:srgbClr val="C75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rPr>
              <a:t>27,42</a:t>
            </a:r>
            <a:r>
              <a:rPr lang="en" sz="1200" b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rPr>
              <a:t>%</a:t>
            </a:r>
            <a:endParaRPr sz="24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Fira Sans Extra Condensed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A12311-9EC9-AC08-8EBC-43B27BC1F6DC}"/>
              </a:ext>
            </a:extLst>
          </p:cNvPr>
          <p:cNvGrpSpPr/>
          <p:nvPr/>
        </p:nvGrpSpPr>
        <p:grpSpPr>
          <a:xfrm>
            <a:off x="10849131" y="2837426"/>
            <a:ext cx="1073150" cy="3580170"/>
            <a:chOff x="3596682" y="2050281"/>
            <a:chExt cx="563065" cy="2221841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8EF393D0-598A-9605-D82D-67CAE436B8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284" r="16667"/>
            <a:stretch/>
          </p:blipFill>
          <p:spPr>
            <a:xfrm>
              <a:off x="3605154" y="2050281"/>
              <a:ext cx="504224" cy="653179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5EAB468F-6A33-8E5C-D34E-E12A08F3DC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978" t="-6336" r="49100" b="6336"/>
            <a:stretch/>
          </p:blipFill>
          <p:spPr>
            <a:xfrm>
              <a:off x="3596682" y="2760852"/>
              <a:ext cx="563065" cy="653179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5636D781-B56B-2F33-B4F6-A234FE4BE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591" t="-6336" r="67109" b="6336"/>
            <a:stretch/>
          </p:blipFill>
          <p:spPr>
            <a:xfrm>
              <a:off x="3622473" y="3618944"/>
              <a:ext cx="512095" cy="653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51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B3F32-BACE-5325-3E62-3074BF3B89C8}"/>
              </a:ext>
            </a:extLst>
          </p:cNvPr>
          <p:cNvSpPr txBox="1"/>
          <p:nvPr/>
        </p:nvSpPr>
        <p:spPr>
          <a:xfrm>
            <a:off x="1758950" y="990600"/>
            <a:ext cx="86741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MỨC BÁN LẺ HÀNG HÓA VÀ DOANH THU DỊCH VỤ TIÊU DÙNG</a:t>
            </a:r>
            <a:endParaRPr lang="en-US" sz="25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4A32D-352E-B31C-ECA7-91BA3DFBC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77" y="2362200"/>
            <a:ext cx="3728713" cy="2964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34D45A-1D35-AE2A-7642-4772D7904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090" y="2057400"/>
            <a:ext cx="7787368" cy="449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B2C51C-5D51-61B8-835F-F1EEF90291BB}"/>
              </a:ext>
            </a:extLst>
          </p:cNvPr>
          <p:cNvSpPr txBox="1"/>
          <p:nvPr/>
        </p:nvSpPr>
        <p:spPr>
          <a:xfrm>
            <a:off x="10494879" y="1998866"/>
            <a:ext cx="8720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Đvt: Tỷ đồng</a:t>
            </a:r>
          </a:p>
        </p:txBody>
      </p:sp>
    </p:spTree>
    <p:extLst>
      <p:ext uri="{BB962C8B-B14F-4D97-AF65-F5344CB8AC3E}">
        <p14:creationId xmlns:p14="http://schemas.microsoft.com/office/powerpoint/2010/main" val="22555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2DEB3BE-BC18-C52F-9928-4AE886E7F8BE}"/>
              </a:ext>
            </a:extLst>
          </p:cNvPr>
          <p:cNvSpPr txBox="1"/>
          <p:nvPr/>
        </p:nvSpPr>
        <p:spPr>
          <a:xfrm>
            <a:off x="1758950" y="990600"/>
            <a:ext cx="86741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TẢI</a:t>
            </a:r>
            <a:endParaRPr lang="en-US" sz="25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533228-6229-9A00-DC65-8BFBFFCDA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1160"/>
            <a:ext cx="5598055" cy="2793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1A5E74-27BD-20F6-8D36-593567D7A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651160"/>
            <a:ext cx="4944581" cy="27936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E6CECDE-B411-5FBB-46EF-D1FB577E6407}"/>
              </a:ext>
            </a:extLst>
          </p:cNvPr>
          <p:cNvSpPr txBox="1"/>
          <p:nvPr/>
        </p:nvSpPr>
        <p:spPr>
          <a:xfrm>
            <a:off x="609600" y="4688595"/>
            <a:ext cx="505623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tải hành khách</a:t>
            </a:r>
          </a:p>
          <a:p>
            <a:pPr algn="just"/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102,17</a:t>
            </a:r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triệu lượt hành khách vận chuyển</a:t>
            </a:r>
          </a:p>
          <a:p>
            <a:pPr algn="just"/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tăng 14,25% so với cùng kỳ</a:t>
            </a:r>
          </a:p>
          <a:p>
            <a:pPr algn="just"/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1.326,7</a:t>
            </a:r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triệu lượt HK.KM luân chuyển</a:t>
            </a:r>
          </a:p>
          <a:p>
            <a:pPr algn="just"/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 17,06% so với cùng kỳ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E5BA8D-0173-D697-0D23-B1A86D7FD64E}"/>
              </a:ext>
            </a:extLst>
          </p:cNvPr>
          <p:cNvSpPr txBox="1"/>
          <p:nvPr/>
        </p:nvSpPr>
        <p:spPr>
          <a:xfrm>
            <a:off x="6629400" y="4707778"/>
            <a:ext cx="505623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tải hàng hóa</a:t>
            </a:r>
          </a:p>
          <a:p>
            <a:pPr algn="just"/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25,90</a:t>
            </a:r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triệu tấn hàng hóa vận chuyển</a:t>
            </a:r>
          </a:p>
          <a:p>
            <a:pPr algn="just"/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tăng 10,92% so với cùng kỳ</a:t>
            </a:r>
          </a:p>
          <a:p>
            <a:pPr algn="just"/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2.056,2</a:t>
            </a:r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triệu tấn HH.KM luân chuyển</a:t>
            </a:r>
          </a:p>
          <a:p>
            <a:pPr algn="just"/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 11,60% so với cùng kỳ</a:t>
            </a:r>
          </a:p>
        </p:txBody>
      </p:sp>
    </p:spTree>
    <p:extLst>
      <p:ext uri="{BB962C8B-B14F-4D97-AF65-F5344CB8AC3E}">
        <p14:creationId xmlns:p14="http://schemas.microsoft.com/office/powerpoint/2010/main" val="34050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EF6BD1-DBE4-B995-6B46-25E8F645E555}"/>
              </a:ext>
            </a:extLst>
          </p:cNvPr>
          <p:cNvSpPr txBox="1"/>
          <p:nvPr/>
        </p:nvSpPr>
        <p:spPr>
          <a:xfrm>
            <a:off x="1758950" y="990600"/>
            <a:ext cx="86741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XUẤT, NHẬP KHẨU HÀNG HÓA</a:t>
            </a:r>
            <a:endParaRPr lang="en-US" sz="25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F93ECA-AD43-BBAD-5986-9B5B9045C9F0}"/>
              </a:ext>
            </a:extLst>
          </p:cNvPr>
          <p:cNvGrpSpPr>
            <a:grpSpLocks/>
          </p:cNvGrpSpPr>
          <p:nvPr/>
        </p:nvGrpSpPr>
        <p:grpSpPr>
          <a:xfrm>
            <a:off x="8915400" y="4953000"/>
            <a:ext cx="2976909" cy="1726090"/>
            <a:chOff x="2466519" y="326131"/>
            <a:chExt cx="2976909" cy="13814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DD6AB5-24B0-0729-BFDE-83C0AF405273}"/>
                </a:ext>
              </a:extLst>
            </p:cNvPr>
            <p:cNvSpPr>
              <a:spLocks/>
            </p:cNvSpPr>
            <p:nvPr/>
          </p:nvSpPr>
          <p:spPr>
            <a:xfrm>
              <a:off x="2472321" y="326131"/>
              <a:ext cx="2971107" cy="1381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355D91-844D-35A3-0C8B-68BE0B89BC47}"/>
                </a:ext>
              </a:extLst>
            </p:cNvPr>
            <p:cNvSpPr>
              <a:spLocks/>
            </p:cNvSpPr>
            <p:nvPr/>
          </p:nvSpPr>
          <p:spPr>
            <a:xfrm>
              <a:off x="2466519" y="337788"/>
              <a:ext cx="2971108" cy="1360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8C5F85-DBDC-DF0D-2F32-18403CBEF835}"/>
              </a:ext>
            </a:extLst>
          </p:cNvPr>
          <p:cNvGrpSpPr>
            <a:grpSpLocks/>
          </p:cNvGrpSpPr>
          <p:nvPr/>
        </p:nvGrpSpPr>
        <p:grpSpPr>
          <a:xfrm>
            <a:off x="8953847" y="3406596"/>
            <a:ext cx="2994214" cy="1381499"/>
            <a:chOff x="2449214" y="326131"/>
            <a:chExt cx="2994214" cy="13814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1775EC-9C0E-F2A3-D0F6-ACE4D2ED80E0}"/>
                </a:ext>
              </a:extLst>
            </p:cNvPr>
            <p:cNvSpPr>
              <a:spLocks/>
            </p:cNvSpPr>
            <p:nvPr/>
          </p:nvSpPr>
          <p:spPr>
            <a:xfrm>
              <a:off x="2472321" y="326131"/>
              <a:ext cx="2971107" cy="1381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1056E8-5426-D2AA-F172-4E7ECED67992}"/>
                </a:ext>
              </a:extLst>
            </p:cNvPr>
            <p:cNvSpPr>
              <a:spLocks/>
            </p:cNvSpPr>
            <p:nvPr/>
          </p:nvSpPr>
          <p:spPr>
            <a:xfrm>
              <a:off x="2449214" y="341107"/>
              <a:ext cx="2971108" cy="1360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8320E9-160D-5F2C-C0E4-EA2CCE0C7FBB}"/>
              </a:ext>
            </a:extLst>
          </p:cNvPr>
          <p:cNvGrpSpPr>
            <a:grpSpLocks/>
          </p:cNvGrpSpPr>
          <p:nvPr/>
        </p:nvGrpSpPr>
        <p:grpSpPr>
          <a:xfrm>
            <a:off x="8921201" y="1871465"/>
            <a:ext cx="2976909" cy="1381499"/>
            <a:chOff x="2466519" y="326131"/>
            <a:chExt cx="2976909" cy="138149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72E1CC-F117-9027-20F4-935C5A2C1954}"/>
                </a:ext>
              </a:extLst>
            </p:cNvPr>
            <p:cNvSpPr>
              <a:spLocks/>
            </p:cNvSpPr>
            <p:nvPr/>
          </p:nvSpPr>
          <p:spPr>
            <a:xfrm>
              <a:off x="2472321" y="326131"/>
              <a:ext cx="2971107" cy="1381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3F7BC2-20A9-2A72-E061-9502758CB265}"/>
                </a:ext>
              </a:extLst>
            </p:cNvPr>
            <p:cNvSpPr>
              <a:spLocks/>
            </p:cNvSpPr>
            <p:nvPr/>
          </p:nvSpPr>
          <p:spPr>
            <a:xfrm>
              <a:off x="2466519" y="337788"/>
              <a:ext cx="2971108" cy="1360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Google Shape;2623;p37">
            <a:extLst>
              <a:ext uri="{FF2B5EF4-FFF2-40B4-BE49-F238E27FC236}">
                <a16:creationId xmlns:a16="http://schemas.microsoft.com/office/drawing/2014/main" id="{DC8BB422-0963-5FF3-AC0C-C1BA575098F5}"/>
              </a:ext>
            </a:extLst>
          </p:cNvPr>
          <p:cNvSpPr txBox="1"/>
          <p:nvPr/>
        </p:nvSpPr>
        <p:spPr>
          <a:xfrm>
            <a:off x="9374269" y="4188559"/>
            <a:ext cx="2070774" cy="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Kim ngạch nhập khẩu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aseline="300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_________________________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UTM HelvetIns"/>
                <a:ea typeface="Roboto" panose="02000000000000000000" pitchFamily="2" charset="0"/>
                <a:cs typeface="Arial"/>
                <a:sym typeface="Wingdings 3" panose="05040102010807070707" pitchFamily="18" charset="2"/>
              </a:rPr>
              <a:t> 11,83%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UTM HelvetIns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2624;p37">
            <a:extLst>
              <a:ext uri="{FF2B5EF4-FFF2-40B4-BE49-F238E27FC236}">
                <a16:creationId xmlns:a16="http://schemas.microsoft.com/office/drawing/2014/main" id="{F93E0D24-3E88-0296-5BC1-B848E99D9283}"/>
              </a:ext>
            </a:extLst>
          </p:cNvPr>
          <p:cNvSpPr txBox="1"/>
          <p:nvPr/>
        </p:nvSpPr>
        <p:spPr>
          <a:xfrm>
            <a:off x="9175537" y="3671196"/>
            <a:ext cx="2261823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95,0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triệu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USD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623;p37">
            <a:extLst>
              <a:ext uri="{FF2B5EF4-FFF2-40B4-BE49-F238E27FC236}">
                <a16:creationId xmlns:a16="http://schemas.microsoft.com/office/drawing/2014/main" id="{F98D61FF-B540-6123-4497-C66A67C7D718}"/>
              </a:ext>
            </a:extLst>
          </p:cNvPr>
          <p:cNvSpPr txBox="1"/>
          <p:nvPr/>
        </p:nvSpPr>
        <p:spPr>
          <a:xfrm>
            <a:off x="9236042" y="5547438"/>
            <a:ext cx="2452929" cy="102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" sz="1600" baseline="3000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______________________________</a:t>
            </a:r>
          </a:p>
          <a:p>
            <a:pPr algn="ctr">
              <a:lnSpc>
                <a:spcPct val="110000"/>
              </a:lnSpc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 3" panose="05040102010807070707" pitchFamily="18" charset="2"/>
              </a:rPr>
              <a:t> 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 3" panose="05040102010807070707" pitchFamily="18" charset="2"/>
              </a:rPr>
              <a:t>9,90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 3" panose="05040102010807070707" pitchFamily="18" charset="2"/>
              </a:rPr>
              <a:t>%</a:t>
            </a:r>
            <a:endParaRPr lang="en" sz="2400" b="1">
              <a:solidFill>
                <a:schemeClr val="dk1"/>
              </a:solidFill>
              <a:latin typeface="Arial (body)"/>
              <a:ea typeface="Roboto"/>
              <a:cs typeface="Roboto"/>
              <a:sym typeface="Roboto"/>
            </a:endParaRPr>
          </a:p>
          <a:p>
            <a:pPr algn="ctr">
              <a:lnSpc>
                <a:spcPct val="110000"/>
              </a:lnSpc>
            </a:pPr>
            <a:r>
              <a:rPr lang="en" sz="1600">
                <a:solidFill>
                  <a:schemeClr val="dk1"/>
                </a:solidFill>
                <a:latin typeface="Arial (body)"/>
                <a:ea typeface="Roboto"/>
                <a:cs typeface="Roboto"/>
                <a:sym typeface="Roboto"/>
              </a:rPr>
              <a:t>Tổng kim ngạch xuất, nhập khẩu </a:t>
            </a:r>
            <a:endParaRPr lang="en" sz="1200" dirty="0">
              <a:solidFill>
                <a:schemeClr val="dk1"/>
              </a:solidFill>
              <a:latin typeface="Arial (body)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2624;p37">
            <a:extLst>
              <a:ext uri="{FF2B5EF4-FFF2-40B4-BE49-F238E27FC236}">
                <a16:creationId xmlns:a16="http://schemas.microsoft.com/office/drawing/2014/main" id="{9610FA2E-27ED-912F-B29C-4DDEDA056D53}"/>
              </a:ext>
            </a:extLst>
          </p:cNvPr>
          <p:cNvSpPr txBox="1"/>
          <p:nvPr/>
        </p:nvSpPr>
        <p:spPr>
          <a:xfrm>
            <a:off x="9184638" y="5180622"/>
            <a:ext cx="2261823" cy="4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659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,20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triệu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USD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" name="Google Shape;2616;p37">
            <a:extLst>
              <a:ext uri="{FF2B5EF4-FFF2-40B4-BE49-F238E27FC236}">
                <a16:creationId xmlns:a16="http://schemas.microsoft.com/office/drawing/2014/main" id="{A4F2902F-25E5-1220-4EA9-C3EC40B78B84}"/>
              </a:ext>
            </a:extLst>
          </p:cNvPr>
          <p:cNvSpPr txBox="1"/>
          <p:nvPr/>
        </p:nvSpPr>
        <p:spPr>
          <a:xfrm>
            <a:off x="9065785" y="2033204"/>
            <a:ext cx="2261823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564,20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triệu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USD</a:t>
            </a:r>
            <a:endParaRPr sz="1600" dirty="0">
              <a:solidFill>
                <a:schemeClr val="tx1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Google Shape;2615;p37">
            <a:extLst>
              <a:ext uri="{FF2B5EF4-FFF2-40B4-BE49-F238E27FC236}">
                <a16:creationId xmlns:a16="http://schemas.microsoft.com/office/drawing/2014/main" id="{6C744C1E-C2FB-8DA2-E1AD-E7DE347F7C7B}"/>
              </a:ext>
            </a:extLst>
          </p:cNvPr>
          <p:cNvSpPr txBox="1"/>
          <p:nvPr/>
        </p:nvSpPr>
        <p:spPr>
          <a:xfrm>
            <a:off x="9278744" y="2531542"/>
            <a:ext cx="2158616" cy="68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Kim ngạch xuất khẩu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aseline="300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_________________________</a:t>
            </a:r>
          </a:p>
          <a:p>
            <a:pPr algn="ctr"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 3" panose="05040102010807070707" pitchFamily="18" charset="2"/>
              </a:rPr>
              <a:t>  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 3" panose="05040102010807070707" pitchFamily="18" charset="2"/>
              </a:rPr>
              <a:t>9,58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Wingdings 3" panose="05040102010807070707" pitchFamily="18" charset="2"/>
              </a:rPr>
              <a:t>%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502C7DD-1837-BA1F-B90A-FBDE93929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30" y="1848829"/>
            <a:ext cx="2260775" cy="15288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194A38-9C57-FE23-FB2F-81C34026E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56" y="2062567"/>
            <a:ext cx="6249089" cy="39928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28C12A-7EF8-1D64-5869-0A47E934B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539" y="3480368"/>
            <a:ext cx="2344847" cy="14163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365DF2-323A-6FB7-1519-BF06E0F54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530" y="5024325"/>
            <a:ext cx="2288863" cy="15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5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6AF58E-214B-9BF7-2954-68A6B6B50F7F}"/>
              </a:ext>
            </a:extLst>
          </p:cNvPr>
          <p:cNvSpPr txBox="1"/>
          <p:nvPr/>
        </p:nvSpPr>
        <p:spPr>
          <a:xfrm>
            <a:off x="1758950" y="990600"/>
            <a:ext cx="86741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NGẠCH XUẤT KHẨU MỘT SỐ MẶT HÀNG</a:t>
            </a:r>
            <a:endParaRPr lang="en-US" sz="25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F3579-C95B-FF9A-2A61-C8D6D1B15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48" y="2133600"/>
            <a:ext cx="11366903" cy="316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Ảnh minh họa.">
            <a:extLst>
              <a:ext uri="{FF2B5EF4-FFF2-40B4-BE49-F238E27FC236}">
                <a16:creationId xmlns:a16="http://schemas.microsoft.com/office/drawing/2014/main" id="{137AA372-2A8D-4451-BCD2-55D4E0369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54483"/>
            <a:ext cx="9951884" cy="559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8F627CF-8DCC-4DC9-926D-6F8FA14AA6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68517" y="2372853"/>
            <a:ext cx="10454967" cy="878345"/>
          </a:xfrm>
        </p:spPr>
        <p:txBody>
          <a:bodyPr/>
          <a:lstStyle/>
          <a:p>
            <a:r>
              <a:rPr lang="en-US" sz="3333" b="1">
                <a:latin typeface="Arial" panose="020B0604020202020204" pitchFamily="34" charset="0"/>
                <a:cs typeface="Arial" panose="020B0604020202020204" pitchFamily="34" charset="0"/>
              </a:rPr>
              <a:t>TĂNG </a:t>
            </a:r>
            <a:r>
              <a:rPr lang="en-US" sz="3333" b="1" dirty="0">
                <a:latin typeface="Arial" panose="020B0604020202020204" pitchFamily="34" charset="0"/>
                <a:cs typeface="Arial" panose="020B0604020202020204" pitchFamily="34" charset="0"/>
              </a:rPr>
              <a:t>TRƯỞNG KINH </a:t>
            </a:r>
            <a:r>
              <a:rPr lang="en-US" sz="3333" b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vi-VN" sz="3333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>
                <a:latin typeface="Arial" panose="020B0604020202020204" pitchFamily="34" charset="0"/>
                <a:cs typeface="Arial" panose="020B0604020202020204" pitchFamily="34" charset="0"/>
              </a:rPr>
              <a:t>6 THÁNG</a:t>
            </a:r>
            <a:r>
              <a:rPr lang="vi-VN" sz="3333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333" b="1" dirty="0">
                <a:latin typeface="Arial" panose="020B0604020202020204" pitchFamily="34" charset="0"/>
                <a:cs typeface="Arial" panose="020B0604020202020204" pitchFamily="34" charset="0"/>
              </a:rPr>
              <a:t>NĂM 20</a:t>
            </a:r>
            <a:r>
              <a:rPr lang="en-US" sz="3333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vi-VN" sz="3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78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11ABAC-4BA0-B749-F1E8-F28F994D57B7}"/>
              </a:ext>
            </a:extLst>
          </p:cNvPr>
          <p:cNvSpPr txBox="1"/>
          <p:nvPr/>
        </p:nvSpPr>
        <p:spPr>
          <a:xfrm>
            <a:off x="2971800" y="990600"/>
            <a:ext cx="74676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THU, CHI NGÂN SÁCH NHÀ NƯỚC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AD182-BEF4-6743-C4F8-C15754917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51" y="1676400"/>
            <a:ext cx="74960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D333D-07ED-07FC-4B93-866DE9E77035}"/>
              </a:ext>
            </a:extLst>
          </p:cNvPr>
          <p:cNvSpPr txBox="1"/>
          <p:nvPr/>
        </p:nvSpPr>
        <p:spPr>
          <a:xfrm>
            <a:off x="2971800" y="990600"/>
            <a:ext cx="74676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 ĐẦU TƯ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3CFD8-4F68-15BB-789E-9E372E600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05000"/>
            <a:ext cx="7543800" cy="47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ADC3EE-8CBC-2568-85DB-7857A53A170F}"/>
              </a:ext>
            </a:extLst>
          </p:cNvPr>
          <p:cNvSpPr txBox="1"/>
          <p:nvPr/>
        </p:nvSpPr>
        <p:spPr>
          <a:xfrm>
            <a:off x="2803598" y="990600"/>
            <a:ext cx="74676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SỐ GIÁ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7C4F2-78F4-10D2-348A-3F4F575FD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80121"/>
            <a:ext cx="8502796" cy="51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4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0BBAB3-F82C-68E3-1819-DF3AFEF97CD7}"/>
              </a:ext>
            </a:extLst>
          </p:cNvPr>
          <p:cNvSpPr txBox="1"/>
          <p:nvPr/>
        </p:nvSpPr>
        <p:spPr>
          <a:xfrm>
            <a:off x="2803598" y="990600"/>
            <a:ext cx="74676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 BỆNH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ACB13-5980-8980-373D-88CB13935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81" y="1828800"/>
            <a:ext cx="815882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6B0CF6-1096-C33A-00F4-EEA02A05E35D}"/>
              </a:ext>
            </a:extLst>
          </p:cNvPr>
          <p:cNvSpPr txBox="1"/>
          <p:nvPr/>
        </p:nvSpPr>
        <p:spPr>
          <a:xfrm>
            <a:off x="2803598" y="990600"/>
            <a:ext cx="74676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 NẠN GIAO THÔNG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D1454-299B-3587-C106-498A5F59C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969" y="2079978"/>
            <a:ext cx="8920062" cy="47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992EF8-D977-82B0-17A0-51751E86F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6227399" cy="556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E5AD2F-A46E-8F27-5E90-74316F6DD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914400"/>
            <a:ext cx="1524000" cy="152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5F984C-8682-1789-794B-77E88451029B}"/>
              </a:ext>
            </a:extLst>
          </p:cNvPr>
          <p:cNvSpPr txBox="1"/>
          <p:nvPr/>
        </p:nvSpPr>
        <p:spPr>
          <a:xfrm>
            <a:off x="6670284" y="3013501"/>
            <a:ext cx="5445516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500" b="1">
                <a:solidFill>
                  <a:srgbClr val="0722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 trọng cám ơn !</a:t>
            </a:r>
          </a:p>
          <a:p>
            <a:pPr algn="l"/>
            <a:r>
              <a:rPr lang="en-US" sz="2600" b="1">
                <a:solidFill>
                  <a:srgbClr val="0722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 THỐNG KÊ TỈNH AN GIANG</a:t>
            </a:r>
          </a:p>
          <a:p>
            <a:pPr algn="l"/>
            <a:r>
              <a:rPr lang="en-US" sz="1600" b="1">
                <a:solidFill>
                  <a:srgbClr val="0722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1/9B, Lý Thường Kiệt, Mỹ Bình, Long Xuyên, An Giang</a:t>
            </a:r>
          </a:p>
        </p:txBody>
      </p:sp>
    </p:spTree>
    <p:extLst>
      <p:ext uri="{BB962C8B-B14F-4D97-AF65-F5344CB8AC3E}">
        <p14:creationId xmlns:p14="http://schemas.microsoft.com/office/powerpoint/2010/main" val="30740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FB83-1941-4E28-8BB4-9343566D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373" y="978239"/>
            <a:ext cx="7335854" cy="453839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500" b="1" dirty="0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 TRƯỞNG KINH </a:t>
            </a:r>
            <a:r>
              <a:rPr lang="en-US" sz="2500" b="1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 6 THÁNG NĂM </a:t>
            </a:r>
            <a:r>
              <a:rPr lang="en-US" sz="2500" b="1" dirty="0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25A58-AFF9-4895-9C89-0149098718E5}"/>
              </a:ext>
            </a:extLst>
          </p:cNvPr>
          <p:cNvSpPr txBox="1"/>
          <p:nvPr/>
        </p:nvSpPr>
        <p:spPr>
          <a:xfrm>
            <a:off x="685800" y="1546992"/>
            <a:ext cx="2661356" cy="1015599"/>
          </a:xfrm>
          <a:prstGeom prst="rect">
            <a:avLst/>
          </a:prstGeom>
          <a:solidFill>
            <a:schemeClr val="lt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2133" b="1" dirty="0" err="1">
                <a:solidFill>
                  <a:schemeClr val="accent5">
                    <a:lumMod val="50000"/>
                  </a:schemeClr>
                </a:solidFill>
              </a:rPr>
              <a:t>Tốc</a:t>
            </a:r>
            <a:r>
              <a:rPr lang="en-US" sz="2133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133" b="1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133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133" b="1" err="1">
                <a:solidFill>
                  <a:schemeClr val="accent5">
                    <a:lumMod val="50000"/>
                  </a:schemeClr>
                </a:solidFill>
              </a:rPr>
              <a:t>tăng</a:t>
            </a:r>
            <a:r>
              <a:rPr lang="en-US" sz="2133" b="1">
                <a:solidFill>
                  <a:schemeClr val="accent5">
                    <a:lumMod val="50000"/>
                  </a:schemeClr>
                </a:solidFill>
              </a:rPr>
              <a:t> GRDP</a:t>
            </a:r>
            <a:endParaRPr lang="en-US" sz="2133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" sz="3200">
                <a:solidFill>
                  <a:schemeClr val="accent6">
                    <a:lumMod val="75000"/>
                  </a:schemeClr>
                </a:solidFill>
                <a:latin typeface="+mj-lt"/>
                <a:ea typeface="Roboto"/>
                <a:cs typeface="Roboto"/>
                <a:sym typeface="Wingdings 3" panose="05040102010807070707" pitchFamily="18" charset="2"/>
              </a:rPr>
              <a:t> </a:t>
            </a:r>
            <a:r>
              <a:rPr lang="en" sz="3200" b="1">
                <a:solidFill>
                  <a:srgbClr val="C00000"/>
                </a:solidFill>
                <a:latin typeface="+mj-lt"/>
                <a:ea typeface="Roboto"/>
                <a:cs typeface="Roboto"/>
                <a:sym typeface="Wingdings 3" panose="05040102010807070707" pitchFamily="18" charset="2"/>
              </a:rPr>
              <a:t>4,98</a:t>
            </a:r>
            <a:r>
              <a:rPr lang="en" sz="2400" b="1">
                <a:solidFill>
                  <a:srgbClr val="C00000"/>
                </a:solidFill>
                <a:latin typeface="Arial Black" panose="020B0A04020102020204" pitchFamily="34" charset="0"/>
                <a:ea typeface="Roboto"/>
                <a:cs typeface="Roboto"/>
                <a:sym typeface="Wingdings 3" panose="05040102010807070707" pitchFamily="18" charset="2"/>
              </a:rPr>
              <a:t>%</a:t>
            </a:r>
            <a:endParaRPr lang="en" sz="2400" b="1" dirty="0">
              <a:solidFill>
                <a:srgbClr val="C00000"/>
              </a:solidFill>
              <a:latin typeface="Arial Black" panose="020B0A04020102020204" pitchFamily="34" charset="0"/>
              <a:ea typeface="Roboto"/>
              <a:cs typeface="Roboto"/>
              <a:sym typeface="Wingdings 3" panose="05040102010807070707" pitchFamily="18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E3E94-A03F-95F3-87CD-90DFB755D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62591"/>
            <a:ext cx="3402005" cy="353038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4C46535-EB6C-89D4-0725-52B54E9BB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52476"/>
              </p:ext>
            </p:extLst>
          </p:nvPr>
        </p:nvGraphicFramePr>
        <p:xfrm>
          <a:off x="4800600" y="1665918"/>
          <a:ext cx="6324600" cy="435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8217ADF-9ACC-A37D-C17C-9AE9552D242B}"/>
              </a:ext>
            </a:extLst>
          </p:cNvPr>
          <p:cNvSpPr txBox="1"/>
          <p:nvPr/>
        </p:nvSpPr>
        <p:spPr>
          <a:xfrm>
            <a:off x="5029200" y="3914001"/>
            <a:ext cx="685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D8C314-B4DA-3601-B957-572E3DFF98A1}"/>
              </a:ext>
            </a:extLst>
          </p:cNvPr>
          <p:cNvSpPr txBox="1"/>
          <p:nvPr/>
        </p:nvSpPr>
        <p:spPr>
          <a:xfrm>
            <a:off x="6477000" y="1676400"/>
            <a:ext cx="685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5,79%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DE2F9D-D455-13AF-9113-E795EDEDFCA6}"/>
              </a:ext>
            </a:extLst>
          </p:cNvPr>
          <p:cNvSpPr txBox="1"/>
          <p:nvPr/>
        </p:nvSpPr>
        <p:spPr>
          <a:xfrm>
            <a:off x="7924800" y="2124253"/>
            <a:ext cx="685800" cy="2769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4,98%</a:t>
            </a:r>
          </a:p>
        </p:txBody>
      </p:sp>
    </p:spTree>
    <p:extLst>
      <p:ext uri="{BB962C8B-B14F-4D97-AF65-F5344CB8AC3E}">
        <p14:creationId xmlns:p14="http://schemas.microsoft.com/office/powerpoint/2010/main" val="384740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DB8E2A-1D7F-0124-C679-CA016DF88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3110230" cy="33462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A2C6A0B-3181-F488-1522-61AD42AE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878953"/>
            <a:ext cx="8011327" cy="453839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 TRƯỞNG KINH </a:t>
            </a:r>
            <a:r>
              <a:rPr lang="en-US" sz="2000" b="1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 6 THÁNG NĂM 2022 CÁC TỈNH ĐBSCL</a:t>
            </a:r>
            <a:endParaRPr lang="en-US" sz="2000" b="1" dirty="0">
              <a:ln/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BE0119A-6261-6371-760B-D518221E29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881895"/>
              </p:ext>
            </p:extLst>
          </p:nvPr>
        </p:nvGraphicFramePr>
        <p:xfrm>
          <a:off x="3289300" y="1292038"/>
          <a:ext cx="8902700" cy="555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397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7F6CD9-D071-32D0-E8C8-9628D73423C8}"/>
              </a:ext>
            </a:extLst>
          </p:cNvPr>
          <p:cNvSpPr txBox="1"/>
          <p:nvPr/>
        </p:nvSpPr>
        <p:spPr>
          <a:xfrm>
            <a:off x="8021" y="979438"/>
            <a:ext cx="6121667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 TĂNG TRƯỞNG KHU VỰC NÔNG, LÂM NGHIỆP VÀ THỦY SẢN </a:t>
            </a:r>
          </a:p>
          <a:p>
            <a:pPr algn="ctr"/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THÁNG ĐẦU NĂM 2022</a:t>
            </a:r>
          </a:p>
          <a:p>
            <a:pPr algn="ctr"/>
            <a:r>
              <a:rPr lang="en-US" sz="3500" b="1">
                <a:solidFill>
                  <a:srgbClr val="C00000"/>
                </a:solidFill>
                <a:latin typeface="Tenorite" panose="020B0604020202020204" pitchFamily="2" charset="0"/>
                <a:cs typeface="Arial" panose="020B0604020202020204" pitchFamily="34" charset="0"/>
              </a:rPr>
              <a:t>▲ 2,51%</a:t>
            </a:r>
            <a:endParaRPr lang="en-US" sz="3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BB17C1-13C7-A968-7760-DD5EC357FA9F}"/>
              </a:ext>
            </a:extLst>
          </p:cNvPr>
          <p:cNvGrpSpPr/>
          <p:nvPr/>
        </p:nvGrpSpPr>
        <p:grpSpPr>
          <a:xfrm>
            <a:off x="6299200" y="228600"/>
            <a:ext cx="5892800" cy="6629400"/>
            <a:chOff x="6096000" y="0"/>
            <a:chExt cx="6096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8D4DEC-0CC7-4D27-1CE5-F74D73E74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0"/>
              <a:ext cx="6096000" cy="3200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CBFD04-4AEA-DE4C-0D3A-A3F15C13D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1666" y="3200400"/>
              <a:ext cx="6070333" cy="3657600"/>
            </a:xfrm>
            <a:prstGeom prst="rect">
              <a:avLst/>
            </a:prstGeom>
          </p:spPr>
        </p:pic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412AE5F-45B5-713E-34D2-ED04CC6B0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463172"/>
              </p:ext>
            </p:extLst>
          </p:nvPr>
        </p:nvGraphicFramePr>
        <p:xfrm>
          <a:off x="330792" y="2743200"/>
          <a:ext cx="5562009" cy="376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6124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D245B1-576C-3022-C80E-5BB53DD01A73}"/>
              </a:ext>
            </a:extLst>
          </p:cNvPr>
          <p:cNvGrpSpPr/>
          <p:nvPr/>
        </p:nvGrpSpPr>
        <p:grpSpPr>
          <a:xfrm>
            <a:off x="6172200" y="76200"/>
            <a:ext cx="5791200" cy="6629400"/>
            <a:chOff x="6096000" y="0"/>
            <a:chExt cx="5791200" cy="6629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B5B83FB-4280-EB20-5718-AD9CD2600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0"/>
              <a:ext cx="5791200" cy="27873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186973-6191-5405-EAD1-A767E8873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0010" y="2787316"/>
              <a:ext cx="5785423" cy="384208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8DD454C-C09B-00A0-DB23-0DC1414C1016}"/>
              </a:ext>
            </a:extLst>
          </p:cNvPr>
          <p:cNvSpPr txBox="1"/>
          <p:nvPr/>
        </p:nvSpPr>
        <p:spPr>
          <a:xfrm>
            <a:off x="8021" y="979438"/>
            <a:ext cx="6121667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 TĂNG TRƯỞNG KHU VỰC CÔNG NGHIỆP VÀ XÂY DỰNG 6 THÁNG ĐẦU NĂM 2022</a:t>
            </a:r>
          </a:p>
          <a:p>
            <a:pPr algn="ctr"/>
            <a:r>
              <a:rPr lang="en-US" sz="3500" b="1">
                <a:solidFill>
                  <a:srgbClr val="C00000"/>
                </a:solidFill>
                <a:latin typeface="Tenorite" panose="020B0604020202020204" pitchFamily="2" charset="0"/>
                <a:cs typeface="Arial" panose="020B0604020202020204" pitchFamily="34" charset="0"/>
              </a:rPr>
              <a:t>▲ 7,64%</a:t>
            </a:r>
            <a:endParaRPr lang="en-US" sz="3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51C02D5-F9C6-91C2-18F6-F20E02C50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9053"/>
              </p:ext>
            </p:extLst>
          </p:nvPr>
        </p:nvGraphicFramePr>
        <p:xfrm>
          <a:off x="306566" y="1981200"/>
          <a:ext cx="5785423" cy="466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956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C611F1-995A-2331-2C2E-3389AC5C8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3000"/>
                    </a14:imgEffect>
                  </a14:imgLayer>
                </a14:imgProps>
              </a:ext>
            </a:extLst>
          </a:blip>
          <a:srcRect t="7947"/>
          <a:stretch/>
        </p:blipFill>
        <p:spPr>
          <a:xfrm>
            <a:off x="0" y="76200"/>
            <a:ext cx="12207240" cy="670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E34C6-73B8-8664-95C0-44EB86BEE3AE}"/>
              </a:ext>
            </a:extLst>
          </p:cNvPr>
          <p:cNvSpPr txBox="1"/>
          <p:nvPr/>
        </p:nvSpPr>
        <p:spPr>
          <a:xfrm>
            <a:off x="8021" y="979438"/>
            <a:ext cx="6121667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 TĂNG TRƯỞNG KHU VỰC DỊCH VỤ </a:t>
            </a:r>
          </a:p>
          <a:p>
            <a:pPr algn="ctr"/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THÁNG ĐẦU NĂM 2022</a:t>
            </a:r>
          </a:p>
          <a:p>
            <a:pPr algn="ctr"/>
            <a:r>
              <a:rPr lang="en-US" sz="3500" b="1">
                <a:solidFill>
                  <a:srgbClr val="C00000"/>
                </a:solidFill>
                <a:latin typeface="Tenorite" panose="020B0604020202020204" pitchFamily="2" charset="0"/>
                <a:cs typeface="Arial" panose="020B0604020202020204" pitchFamily="34" charset="0"/>
              </a:rPr>
              <a:t>▲ 6,10%</a:t>
            </a:r>
            <a:endParaRPr lang="en-US" sz="3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806F12-43E1-0D12-A198-0A679D9F06C5}"/>
              </a:ext>
            </a:extLst>
          </p:cNvPr>
          <p:cNvGrpSpPr/>
          <p:nvPr/>
        </p:nvGrpSpPr>
        <p:grpSpPr>
          <a:xfrm>
            <a:off x="7010400" y="533399"/>
            <a:ext cx="5131066" cy="6300537"/>
            <a:chOff x="5943600" y="533400"/>
            <a:chExt cx="5624962" cy="6248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527DD6-756C-28DE-9C90-AD31B8E44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600" y="533400"/>
              <a:ext cx="5624962" cy="271512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481F31-01B0-0BED-727B-4FAE211C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3248525"/>
              <a:ext cx="5624962" cy="3533275"/>
            </a:xfrm>
            <a:prstGeom prst="rect">
              <a:avLst/>
            </a:prstGeom>
          </p:spPr>
        </p:pic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026E072-8C56-FBF0-FAE0-38BCF2F78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487239"/>
              </p:ext>
            </p:extLst>
          </p:nvPr>
        </p:nvGraphicFramePr>
        <p:xfrm>
          <a:off x="50534" y="2133600"/>
          <a:ext cx="689409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C7E3A-2017-B791-838A-47161DEF98D0}"/>
              </a:ext>
            </a:extLst>
          </p:cNvPr>
          <p:cNvSpPr txBox="1"/>
          <p:nvPr/>
        </p:nvSpPr>
        <p:spPr>
          <a:xfrm>
            <a:off x="2971800" y="990600"/>
            <a:ext cx="74676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CẤU NỀN KINH TẾ 6 THÁNG ĐẦU NĂM 2022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1357A0E-39D9-3AC4-4842-530D2940D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3669297"/>
              </p:ext>
            </p:extLst>
          </p:nvPr>
        </p:nvGraphicFramePr>
        <p:xfrm>
          <a:off x="2362200" y="1676400"/>
          <a:ext cx="7239000" cy="4817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63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B9763A-94E2-276D-B9EA-B3F00C92C9FC}"/>
              </a:ext>
            </a:extLst>
          </p:cNvPr>
          <p:cNvSpPr txBox="1"/>
          <p:nvPr/>
        </p:nvSpPr>
        <p:spPr>
          <a:xfrm>
            <a:off x="3886200" y="969407"/>
            <a:ext cx="29718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 TRỌT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712F49-C0C1-D0A6-0935-D5A3FF8D54E1}"/>
              </a:ext>
            </a:extLst>
          </p:cNvPr>
          <p:cNvGrpSpPr/>
          <p:nvPr/>
        </p:nvGrpSpPr>
        <p:grpSpPr>
          <a:xfrm>
            <a:off x="76199" y="1660135"/>
            <a:ext cx="6629401" cy="4893065"/>
            <a:chOff x="0" y="1524000"/>
            <a:chExt cx="6457244" cy="3733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77FC6A-49B1-B2EE-4300-F0035BA1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24000"/>
              <a:ext cx="6400800" cy="3733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D90256-3B05-CE2D-4E71-7F9E2082A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284589"/>
              <a:ext cx="6457244" cy="221262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77B816-F48D-622E-2D61-66233F397CFC}"/>
              </a:ext>
            </a:extLst>
          </p:cNvPr>
          <p:cNvGrpSpPr/>
          <p:nvPr/>
        </p:nvGrpSpPr>
        <p:grpSpPr>
          <a:xfrm>
            <a:off x="6705600" y="1660135"/>
            <a:ext cx="5410201" cy="5045465"/>
            <a:chOff x="7543800" y="1660135"/>
            <a:chExt cx="3772645" cy="5121663"/>
          </a:xfrm>
          <a:effectLst>
            <a:outerShdw blurRad="50800" dist="50800" dir="5400000" sx="1000" sy="1000" algn="ctr" rotWithShape="0">
              <a:srgbClr val="000000"/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5DAE751-C360-1B04-3E11-A64D78BD9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43800" y="1660135"/>
              <a:ext cx="3772645" cy="226009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4D7D3B9-CD26-17D4-C072-2F11C94E1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43800" y="3962399"/>
              <a:ext cx="3772645" cy="281939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F55D9CD-CFC5-DDE7-DA2D-98508C001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710" y="2404147"/>
            <a:ext cx="536027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0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1367</TotalTime>
  <Words>946</Words>
  <Application>Microsoft Office PowerPoint</Application>
  <PresentationFormat>Widescreen</PresentationFormat>
  <Paragraphs>98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#9Slide02 Noi dung dai</vt:lpstr>
      <vt:lpstr>#9Slide02 Tieu de dai</vt:lpstr>
      <vt:lpstr>#9Slide02 Tieu de rat dai 01</vt:lpstr>
      <vt:lpstr>Arial</vt:lpstr>
      <vt:lpstr>Arial (body)</vt:lpstr>
      <vt:lpstr>Arial Black</vt:lpstr>
      <vt:lpstr>Calibri</vt:lpstr>
      <vt:lpstr>Georgia Pro Back</vt:lpstr>
      <vt:lpstr>Georgia Pro Black</vt:lpstr>
      <vt:lpstr>Roboto</vt:lpstr>
      <vt:lpstr>Tenorite</vt:lpstr>
      <vt:lpstr>Times New Roman</vt:lpstr>
      <vt:lpstr>UTM HelvetIns</vt:lpstr>
      <vt:lpstr>Office Theme</vt:lpstr>
      <vt:lpstr>PowerPoint Presentation</vt:lpstr>
      <vt:lpstr>TĂNG TRƯỞNG KINH TẾ 6 THÁNG NĂM 2022</vt:lpstr>
      <vt:lpstr>TĂNG TRƯỞNG KINH TẾ 6 THÁNG NĂM 2022</vt:lpstr>
      <vt:lpstr>TĂNG TRƯỞNG KINH TẾ 6 THÁNG NĂM 2022 CÁC TỈNH ĐBSCL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nvdunghph</dc:creator>
  <cp:keywords>9Slide</cp:keywords>
  <dc:description>9Slide.vn</dc:description>
  <cp:lastModifiedBy>CTK An Giang</cp:lastModifiedBy>
  <cp:revision>34</cp:revision>
  <dcterms:created xsi:type="dcterms:W3CDTF">2022-06-24T01:36:50Z</dcterms:created>
  <dcterms:modified xsi:type="dcterms:W3CDTF">2022-06-28T08:11:30Z</dcterms:modified>
  <cp:category>9Slide.vn</cp:category>
  <cp:contentStatus>9Slide</cp:contentStatus>
</cp:coreProperties>
</file>